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Metadata/LabelInfo.xml" ContentType="application/vnd.ms-office.classificationlabel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97" r:id="rId6"/>
    <p:sldId id="298" r:id="rId7"/>
    <p:sldId id="299" r:id="rId8"/>
    <p:sldId id="301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9" r:id="rId23"/>
    <p:sldId id="280" r:id="rId24"/>
    <p:sldId id="274" r:id="rId25"/>
    <p:sldId id="276" r:id="rId26"/>
    <p:sldId id="278" r:id="rId27"/>
    <p:sldId id="281" r:id="rId28"/>
    <p:sldId id="283" r:id="rId29"/>
    <p:sldId id="285" r:id="rId30"/>
    <p:sldId id="284" r:id="rId31"/>
    <p:sldId id="296" r:id="rId32"/>
    <p:sldId id="288" r:id="rId3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F9A3C-D19A-CD4F-8535-22253553D828}" type="datetimeFigureOut">
              <a:rPr lang="nb-NO" smtClean="0"/>
              <a:t>09.05.2025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E345F-F0E9-2E46-A1EC-4EBC1A2C9A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5663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557897-F3BE-A647-86E0-A2ACC1938ED3}" type="slidenum">
              <a:rPr lang="nb-NO"/>
              <a:pPr/>
              <a:t>24</a:t>
            </a:fld>
            <a:endParaRPr lang="nb-NO"/>
          </a:p>
        </p:txBody>
      </p:sp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3886969" y="8686460"/>
            <a:ext cx="2945109" cy="43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9pPr>
          </a:lstStyle>
          <a:p>
            <a:fld id="{F317B9D1-62D4-E849-9863-63B0380F3E8A}" type="slidenum">
              <a:rPr lang="en-GB" sz="1100"/>
              <a:pPr/>
              <a:t>24</a:t>
            </a:fld>
            <a:endParaRPr lang="en-GB" sz="1100"/>
          </a:p>
        </p:txBody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3886969" y="8686461"/>
            <a:ext cx="2958071" cy="44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8903" tIns="47657" rIns="78903" bIns="4103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9pPr>
          </a:lstStyle>
          <a:p>
            <a:pPr>
              <a:lnSpc>
                <a:spcPct val="95000"/>
              </a:lnSpc>
            </a:pPr>
            <a:fld id="{BB549552-3E77-EE4E-B4F7-118539503CBF}" type="slidenum">
              <a:rPr lang="en-GB" sz="1100">
                <a:latin typeface="Times New Roman" charset="0"/>
                <a:cs typeface="Arial Unicode MS" charset="0"/>
              </a:rPr>
              <a:pPr>
                <a:lnSpc>
                  <a:spcPct val="95000"/>
                </a:lnSpc>
              </a:pPr>
              <a:t>24</a:t>
            </a:fld>
            <a:endParaRPr lang="en-GB" sz="1100">
              <a:latin typeface="Times New Roman" charset="0"/>
              <a:cs typeface="Arial Unicode MS" charset="0"/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002345" y="695134"/>
            <a:ext cx="4850429" cy="342679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en-US"/>
          </a:p>
        </p:txBody>
      </p:sp>
      <p:sp>
        <p:nvSpPr>
          <p:cNvPr id="54276" name="Text Box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3" y="4343231"/>
            <a:ext cx="5481215" cy="410970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53995E-39B6-AC4D-9A95-0EC332178E35}" type="slidenum">
              <a:rPr lang="en-US"/>
              <a:pPr/>
              <a:t>25</a:t>
            </a:fld>
            <a:endParaRPr lang="en-US"/>
          </a:p>
        </p:txBody>
      </p:sp>
      <p:sp>
        <p:nvSpPr>
          <p:cNvPr id="63489" name="Text Box 1"/>
          <p:cNvSpPr txBox="1">
            <a:spLocks noChangeArrowheads="1"/>
          </p:cNvSpPr>
          <p:nvPr/>
        </p:nvSpPr>
        <p:spPr bwMode="auto">
          <a:xfrm>
            <a:off x="3886201" y="8686801"/>
            <a:ext cx="2957513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9" tIns="54354" rIns="89989" bIns="46794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l" eaLnBrk="1">
              <a:lnSpc>
                <a:spcPct val="95000"/>
              </a:lnSpc>
              <a:buClrTx/>
              <a:buFontTx/>
              <a:buNone/>
            </a:pPr>
            <a:fld id="{C506D8B2-448E-1340-89A9-E86BDAD2038D}" type="slidenum">
              <a:rPr lang="nb-NO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l" eaLnBrk="1">
                <a:lnSpc>
                  <a:spcPct val="95000"/>
                </a:lnSpc>
                <a:buClrTx/>
                <a:buFontTx/>
                <a:buNone/>
              </a:pPr>
              <a:t>25</a:t>
            </a:fld>
            <a:endParaRPr lang="nb-NO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003301" y="695326"/>
            <a:ext cx="4849813" cy="3427413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endParaRPr lang="en-US"/>
          </a:p>
        </p:txBody>
      </p:sp>
      <p:sp>
        <p:nvSpPr>
          <p:cNvPr id="63491" name="Text Box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1" y="4343400"/>
            <a:ext cx="5000625" cy="417988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07A02B-6EB2-654C-B40A-0D3E074695DB}" type="slidenum">
              <a:rPr lang="en-US"/>
              <a:pPr/>
              <a:t>26</a:t>
            </a:fld>
            <a:endParaRPr lang="en-US"/>
          </a:p>
        </p:txBody>
      </p:sp>
      <p:sp>
        <p:nvSpPr>
          <p:cNvPr id="64513" name="Text Box 1"/>
          <p:cNvSpPr txBox="1">
            <a:spLocks noChangeArrowheads="1"/>
          </p:cNvSpPr>
          <p:nvPr/>
        </p:nvSpPr>
        <p:spPr bwMode="auto">
          <a:xfrm>
            <a:off x="3886201" y="8686801"/>
            <a:ext cx="2957513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9" tIns="54354" rIns="89989" bIns="46794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l" eaLnBrk="1">
              <a:lnSpc>
                <a:spcPct val="95000"/>
              </a:lnSpc>
              <a:buClrTx/>
              <a:buFontTx/>
              <a:buNone/>
            </a:pPr>
            <a:fld id="{B068F8B6-80F4-E645-A0C2-50E5C75C67D4}" type="slidenum">
              <a:rPr lang="nb-NO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l" eaLnBrk="1">
                <a:lnSpc>
                  <a:spcPct val="95000"/>
                </a:lnSpc>
                <a:buClrTx/>
                <a:buFontTx/>
                <a:buNone/>
              </a:pPr>
              <a:t>26</a:t>
            </a:fld>
            <a:endParaRPr lang="nb-NO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1003301" y="695326"/>
            <a:ext cx="4849813" cy="3427413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endParaRPr lang="en-US"/>
          </a:p>
        </p:txBody>
      </p:sp>
      <p:sp>
        <p:nvSpPr>
          <p:cNvPr id="64515" name="Text Box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1" y="4343400"/>
            <a:ext cx="5000625" cy="417988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5ED7E0-F98E-EB81-F64F-ECCF5E927F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1DBD3C5-904D-2B69-56CC-814224B6AC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78CC352-A19E-679E-50F7-1DA91BE1A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078B0-7742-944F-9700-8DD2091AA3A2}" type="datetimeFigureOut">
              <a:rPr lang="nb-NO" smtClean="0"/>
              <a:t>09.05.2025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74CAEF9-1803-5CE3-076F-4511A840C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89DA429-2499-6B42-FA7F-B90067BD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907-2412-014D-B12E-AEC35EB2EC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5074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735F78-245A-0777-C6CD-CC979F8B3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FC4D815-7269-18FF-2D37-032F47F0E1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2D3D0DD-6A1A-0B36-6F75-53DBF43D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078B0-7742-944F-9700-8DD2091AA3A2}" type="datetimeFigureOut">
              <a:rPr lang="nb-NO" smtClean="0"/>
              <a:t>09.05.2025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1CB6275-530A-4F50-6A71-B16BA239C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1AC89A3-55B7-AB1C-1B07-03CD178EE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907-2412-014D-B12E-AEC35EB2EC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9113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0991B9B3-7D2E-AFAB-DD31-184464405B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D9B4D75-62A5-1D31-23A1-58AAF392C8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5A7AA7D-B71C-4681-AC85-56AD03CBD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078B0-7742-944F-9700-8DD2091AA3A2}" type="datetimeFigureOut">
              <a:rPr lang="nb-NO" smtClean="0"/>
              <a:t>09.05.2025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E8168-40CC-FBA1-79AE-5983F1B71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ADBDB21-5679-15EF-79DF-479562094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907-2412-014D-B12E-AEC35EB2EC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6305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23C3A6-C3D4-19D4-8BFF-F8BC6F3ED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08BBD3D-66C6-1F5F-389D-E373FFCE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44FF67A-6136-AE45-E3F8-9DEF4682E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078B0-7742-944F-9700-8DD2091AA3A2}" type="datetimeFigureOut">
              <a:rPr lang="nb-NO" smtClean="0"/>
              <a:t>09.05.2025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7F936CE-B221-454A-E759-E778A8006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C83F398-F13E-2A0B-E3BD-1669ADDD7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907-2412-014D-B12E-AEC35EB2EC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5357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6150E8-0BEA-8DFD-B0BD-EB9F15E2D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6460BD8-AB4C-4784-B42F-F7DEEA9D5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8124044-1BCC-BC3C-5C56-BDC151777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078B0-7742-944F-9700-8DD2091AA3A2}" type="datetimeFigureOut">
              <a:rPr lang="nb-NO" smtClean="0"/>
              <a:t>09.05.2025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C6D8DB3-EC5E-8F56-9CAF-6171E0083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44F0B23-1240-FAD0-15B9-74ACEB556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907-2412-014D-B12E-AEC35EB2EC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726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931C5E-94FB-14EB-E912-3ED07ACFB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973EECD-3C04-D692-7110-11FD1F64A5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9A25346-4F75-78A6-2902-D892F8453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7939E44-80DE-9208-ACFD-7B6E5DC8A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078B0-7742-944F-9700-8DD2091AA3A2}" type="datetimeFigureOut">
              <a:rPr lang="nb-NO" smtClean="0"/>
              <a:t>09.05.2025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BBF5380-23EE-1C87-B20A-5D48D45FC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76834D5-B2C4-502C-5E36-41BA2D345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907-2412-014D-B12E-AEC35EB2EC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0083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609817-EF79-0AA4-CDF1-96C8D9718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5BE8A9C-9292-B2F7-14CC-196ED7254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86B84AF-447E-EF11-96F6-6D1A6ECE2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068681F-9669-5A6F-E59C-AA1B9565CE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4BDF508-E902-1EDA-9FDA-97982F6A28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148476D-4276-E834-CA0D-81EBB438E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078B0-7742-944F-9700-8DD2091AA3A2}" type="datetimeFigureOut">
              <a:rPr lang="nb-NO" smtClean="0"/>
              <a:t>09.05.2025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8C4BA78-43E4-0648-3926-BD0C453C0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75B9BC46-0917-62F6-348A-13AE1569B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907-2412-014D-B12E-AEC35EB2EC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9009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F0B5DE-415D-7149-2B5F-21942ED75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BBD6119-72C2-E128-D6C0-CB6B33401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078B0-7742-944F-9700-8DD2091AA3A2}" type="datetimeFigureOut">
              <a:rPr lang="nb-NO" smtClean="0"/>
              <a:t>09.05.2025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A876CB5-C450-D0E9-5122-4AC1B28E5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10EA4F7-AB8B-BF6A-DCD5-5F408ACC2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907-2412-014D-B12E-AEC35EB2EC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7044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DD785C1-EBB5-CB24-7E30-1E328C1F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078B0-7742-944F-9700-8DD2091AA3A2}" type="datetimeFigureOut">
              <a:rPr lang="nb-NO" smtClean="0"/>
              <a:t>09.05.2025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918A52F-2FB8-0FC9-C095-E1B9AD8DF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DFF825C-D2C9-4B5D-21BF-7D89F0E28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907-2412-014D-B12E-AEC35EB2EC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7638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230886-E1F8-630B-9C2F-D8EBC4BBD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A76684D-848A-D3BA-27A5-B13F784C9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E8AE4F8-BB0D-2603-D77D-DED693585F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06BF940-F336-45C9-B768-45152CFDF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078B0-7742-944F-9700-8DD2091AA3A2}" type="datetimeFigureOut">
              <a:rPr lang="nb-NO" smtClean="0"/>
              <a:t>09.05.2025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3058F62-4982-FBF1-7B37-A72BF64AE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D7A2030-73E0-BA51-B9E8-FF5ED0FBB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907-2412-014D-B12E-AEC35EB2EC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4352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4AD4B0-1354-BF14-E168-9A00CD01E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B48B915-679C-D168-BB70-D76A84F5BD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E466BC6-0096-3569-9D48-6F906C096F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B8D7F56-2435-AABB-87F1-16F91CF5A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078B0-7742-944F-9700-8DD2091AA3A2}" type="datetimeFigureOut">
              <a:rPr lang="nb-NO" smtClean="0"/>
              <a:t>09.05.2025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29664CF-6A60-24D7-C091-67F96747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F3B640A-356E-135E-35BE-6B1F479F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907-2412-014D-B12E-AEC35EB2EC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2312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959BB35-36AC-CD5D-0082-9D405447D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FB8BCD2-FBC9-BA47-3AD5-856F7B677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0C5BF95-F7BB-AD45-2E16-DA8360B11A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078B0-7742-944F-9700-8DD2091AA3A2}" type="datetimeFigureOut">
              <a:rPr lang="nb-NO" smtClean="0"/>
              <a:t>09.05.2025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7E769FC-FD01-7FB9-948F-7D5B4D792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F34AD49-A7D3-63CE-C5C4-D62226F013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D3907-2412-014D-B12E-AEC35EB2EC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402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DFDE65-2CF2-5FFC-E6BD-A1FA876CE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3714" y="997779"/>
            <a:ext cx="9579429" cy="2512184"/>
          </a:xfrm>
        </p:spPr>
        <p:txBody>
          <a:bodyPr>
            <a:normAutofit fontScale="90000"/>
          </a:bodyPr>
          <a:lstStyle/>
          <a:p>
            <a:br>
              <a:rPr lang="nb-NO"/>
            </a:br>
            <a:r>
              <a:rPr lang="nb-NO" sz="6700" b="1"/>
              <a:t>Atopisk eksem, diagnose og behandling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EE716A8-70DA-5F5D-D7E0-D1F96E85E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1713"/>
            <a:ext cx="8998857" cy="2210107"/>
          </a:xfrm>
        </p:spPr>
        <p:txBody>
          <a:bodyPr>
            <a:normAutofit/>
          </a:bodyPr>
          <a:lstStyle/>
          <a:p>
            <a:endParaRPr lang="nb-NO" dirty="0"/>
          </a:p>
          <a:p>
            <a:r>
              <a:rPr lang="nb-NO" sz="1800" dirty="0"/>
              <a:t>06.05.25</a:t>
            </a:r>
          </a:p>
          <a:p>
            <a:r>
              <a:rPr lang="nb-NO" sz="1800" dirty="0"/>
              <a:t>Bente Krane Kvenshagen</a:t>
            </a:r>
          </a:p>
          <a:p>
            <a:r>
              <a:rPr lang="nb-NO" sz="1800" dirty="0"/>
              <a:t>Barnelege Best Helse</a:t>
            </a:r>
          </a:p>
          <a:p>
            <a:endParaRPr lang="nb-NO" dirty="0"/>
          </a:p>
        </p:txBody>
      </p:sp>
      <p:pic>
        <p:nvPicPr>
          <p:cNvPr id="1026" name="Picture 2" descr="Atopisk eksem hos barn">
            <a:extLst>
              <a:ext uri="{FF2B5EF4-FFF2-40B4-BE49-F238E27FC236}">
                <a16:creationId xmlns:a16="http://schemas.microsoft.com/office/drawing/2014/main" id="{DF7AA967-9110-926A-2112-0B51BF2EA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389" y="4141561"/>
            <a:ext cx="3030538" cy="171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952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pidermis of the skin Stock-illustrasjon | Adobe Stock">
            <a:extLst>
              <a:ext uri="{FF2B5EF4-FFF2-40B4-BE49-F238E27FC236}">
                <a16:creationId xmlns:a16="http://schemas.microsoft.com/office/drawing/2014/main" id="{F3806DAF-DB87-49DE-4FD1-CFA08196C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1" y="1417320"/>
            <a:ext cx="7051674" cy="544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9517C1D1-13A1-CDAC-FB97-BFF7AB5985AE}"/>
              </a:ext>
            </a:extLst>
          </p:cNvPr>
          <p:cNvSpPr txBox="1"/>
          <p:nvPr/>
        </p:nvSpPr>
        <p:spPr>
          <a:xfrm>
            <a:off x="1371600" y="457200"/>
            <a:ext cx="7588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/>
              <a:t>Overhuden – </a:t>
            </a:r>
            <a:r>
              <a:rPr lang="nb-NO" sz="2800" err="1"/>
              <a:t>epidermis</a:t>
            </a:r>
            <a:r>
              <a:rPr lang="nb-NO" sz="2800"/>
              <a:t> er viktig når det gjelder AD</a:t>
            </a:r>
          </a:p>
        </p:txBody>
      </p:sp>
    </p:spTree>
    <p:extLst>
      <p:ext uri="{BB962C8B-B14F-4D97-AF65-F5344CB8AC3E}">
        <p14:creationId xmlns:p14="http://schemas.microsoft.com/office/powerpoint/2010/main" val="1179734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ELDRE MURVERK KALK, MUR OG PUSS | Gamletrehus.no - nettstedet for deg som  er glad i gamle hus!">
            <a:extLst>
              <a:ext uri="{FF2B5EF4-FFF2-40B4-BE49-F238E27FC236}">
                <a16:creationId xmlns:a16="http://schemas.microsoft.com/office/drawing/2014/main" id="{CE28AC22-7FB8-9E8D-BE5C-15DB49384C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3078" name="Picture 6" descr="Gammel mursteinsdesign i rå stil Murstein fototapeter - Tenstickers">
            <a:extLst>
              <a:ext uri="{FF2B5EF4-FFF2-40B4-BE49-F238E27FC236}">
                <a16:creationId xmlns:a16="http://schemas.microsoft.com/office/drawing/2014/main" id="{A54E541E-D9D4-363D-8BB7-7A975B016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1917780"/>
            <a:ext cx="6512718" cy="455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74425635-1541-2506-168D-796A2E227388}"/>
              </a:ext>
            </a:extLst>
          </p:cNvPr>
          <p:cNvSpPr txBox="1"/>
          <p:nvPr/>
        </p:nvSpPr>
        <p:spPr>
          <a:xfrm>
            <a:off x="1536700" y="736600"/>
            <a:ext cx="7506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/>
              <a:t>Hva er feil med huden hos de med atopisk eksem?</a:t>
            </a:r>
          </a:p>
        </p:txBody>
      </p:sp>
    </p:spTree>
    <p:extLst>
      <p:ext uri="{BB962C8B-B14F-4D97-AF65-F5344CB8AC3E}">
        <p14:creationId xmlns:p14="http://schemas.microsoft.com/office/powerpoint/2010/main" val="2776108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Årsakene til tørr hud">
            <a:extLst>
              <a:ext uri="{FF2B5EF4-FFF2-40B4-BE49-F238E27FC236}">
                <a16:creationId xmlns:a16="http://schemas.microsoft.com/office/drawing/2014/main" id="{E376B66C-4DD0-A43A-B9A3-10F3E286E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4" y="1376361"/>
            <a:ext cx="5324475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272E1383-8F68-F59C-C31C-80240E1C66F2}"/>
              </a:ext>
            </a:extLst>
          </p:cNvPr>
          <p:cNvSpPr txBox="1"/>
          <p:nvPr/>
        </p:nvSpPr>
        <p:spPr>
          <a:xfrm>
            <a:off x="1928813" y="428625"/>
            <a:ext cx="1417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/>
              <a:t>Tørr hud</a:t>
            </a:r>
          </a:p>
        </p:txBody>
      </p:sp>
    </p:spTree>
    <p:extLst>
      <p:ext uri="{BB962C8B-B14F-4D97-AF65-F5344CB8AC3E}">
        <p14:creationId xmlns:p14="http://schemas.microsoft.com/office/powerpoint/2010/main" val="967604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løe i huden - hva kan årsaken være?">
            <a:extLst>
              <a:ext uri="{FF2B5EF4-FFF2-40B4-BE49-F238E27FC236}">
                <a16:creationId xmlns:a16="http://schemas.microsoft.com/office/drawing/2014/main" id="{7CDDA4DD-7A4C-6B7B-A3A0-8EBF2668F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537" y="2882900"/>
            <a:ext cx="4789711" cy="25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F1155007-761D-ED5F-421E-8B58864BF510}"/>
              </a:ext>
            </a:extLst>
          </p:cNvPr>
          <p:cNvSpPr txBox="1"/>
          <p:nvPr/>
        </p:nvSpPr>
        <p:spPr>
          <a:xfrm>
            <a:off x="1879600" y="520700"/>
            <a:ext cx="2570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/>
              <a:t>Tørr hud gir kløe</a:t>
            </a:r>
          </a:p>
        </p:txBody>
      </p:sp>
      <p:pic>
        <p:nvPicPr>
          <p:cNvPr id="5124" name="Picture 4" descr="Blogg - Page 4 of 6 - Nala Health">
            <a:extLst>
              <a:ext uri="{FF2B5EF4-FFF2-40B4-BE49-F238E27FC236}">
                <a16:creationId xmlns:a16="http://schemas.microsoft.com/office/drawing/2014/main" id="{7020E389-8F60-F259-6707-CE7FA743A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65300"/>
            <a:ext cx="5880101" cy="267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554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lik behandler du atopisk eksem - Helse Stavanger">
            <a:extLst>
              <a:ext uri="{FF2B5EF4-FFF2-40B4-BE49-F238E27FC236}">
                <a16:creationId xmlns:a16="http://schemas.microsoft.com/office/drawing/2014/main" id="{245D83B9-E6F8-5572-E098-8D679623B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2" y="1919525"/>
            <a:ext cx="7991475" cy="419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96F07CC7-71DA-4475-1BAA-68C43084E613}"/>
              </a:ext>
            </a:extLst>
          </p:cNvPr>
          <p:cNvSpPr txBox="1"/>
          <p:nvPr/>
        </p:nvSpPr>
        <p:spPr>
          <a:xfrm>
            <a:off x="2357438" y="728663"/>
            <a:ext cx="5918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/>
              <a:t>Sekundærinfisert eksem er svært vanlig</a:t>
            </a:r>
          </a:p>
        </p:txBody>
      </p:sp>
      <p:pic>
        <p:nvPicPr>
          <p:cNvPr id="6148" name="Picture 4" descr="Staphylococcus aureus («gule stafylokokker">
            <a:extLst>
              <a:ext uri="{FF2B5EF4-FFF2-40B4-BE49-F238E27FC236}">
                <a16:creationId xmlns:a16="http://schemas.microsoft.com/office/drawing/2014/main" id="{A38E5205-5973-D8BE-B0C6-93C675159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793" y="1251883"/>
            <a:ext cx="2147887" cy="214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032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1B34BE85-4BA2-7201-F2C8-BEBA34E06CAC}"/>
              </a:ext>
            </a:extLst>
          </p:cNvPr>
          <p:cNvSpPr txBox="1"/>
          <p:nvPr/>
        </p:nvSpPr>
        <p:spPr>
          <a:xfrm>
            <a:off x="1714500" y="1100138"/>
            <a:ext cx="67365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/>
              <a:t>Behandlingen</a:t>
            </a:r>
            <a:r>
              <a:rPr lang="nb-NO" sz="2800"/>
              <a:t> :</a:t>
            </a:r>
          </a:p>
          <a:p>
            <a:endParaRPr lang="nb-NO" sz="2800"/>
          </a:p>
          <a:p>
            <a:pPr marL="342900" indent="-342900">
              <a:buAutoNum type="arabicPeriod"/>
            </a:pPr>
            <a:r>
              <a:rPr lang="nb-NO" sz="2800"/>
              <a:t>Eliminere inflammasjonen – selve eksemet</a:t>
            </a:r>
          </a:p>
          <a:p>
            <a:pPr marL="342900" indent="-342900">
              <a:buAutoNum type="arabicPeriod"/>
            </a:pPr>
            <a:r>
              <a:rPr lang="nb-NO" sz="2800"/>
              <a:t>Fjerne bakterier</a:t>
            </a:r>
          </a:p>
          <a:p>
            <a:pPr marL="342900" indent="-342900">
              <a:buAutoNum type="arabicPeriod"/>
            </a:pPr>
            <a:r>
              <a:rPr lang="nb-NO" sz="2800"/>
              <a:t>Normalisere hudbarrieren</a:t>
            </a:r>
          </a:p>
        </p:txBody>
      </p:sp>
      <p:pic>
        <p:nvPicPr>
          <p:cNvPr id="7170" name="Picture 2" descr="Behandling | wounds">
            <a:extLst>
              <a:ext uri="{FF2B5EF4-FFF2-40B4-BE49-F238E27FC236}">
                <a16:creationId xmlns:a16="http://schemas.microsoft.com/office/drawing/2014/main" id="{DD4EDB3E-BD03-B8C7-5712-2A07A8BF2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4032772"/>
            <a:ext cx="2808286" cy="172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ØSKEN: Kaliumpermanganat bad tas frem igjen">
            <a:extLst>
              <a:ext uri="{FF2B5EF4-FFF2-40B4-BE49-F238E27FC236}">
                <a16:creationId xmlns:a16="http://schemas.microsoft.com/office/drawing/2014/main" id="{EB98BEDA-0859-C111-93EE-9DDFE6BB3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4032772"/>
            <a:ext cx="2500314" cy="159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linique Hydration After Hours Set - Clinique - Fuktighetskremer |  Shopping4net">
            <a:extLst>
              <a:ext uri="{FF2B5EF4-FFF2-40B4-BE49-F238E27FC236}">
                <a16:creationId xmlns:a16="http://schemas.microsoft.com/office/drawing/2014/main" id="{80C852A7-BAE5-52B3-23E6-A07BA91FF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024" y="3814763"/>
            <a:ext cx="2164589" cy="216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103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73B2D5B8-58CF-2B10-7AF8-31151610A948}"/>
              </a:ext>
            </a:extLst>
          </p:cNvPr>
          <p:cNvSpPr txBox="1"/>
          <p:nvPr/>
        </p:nvSpPr>
        <p:spPr>
          <a:xfrm>
            <a:off x="1828800" y="1171575"/>
            <a:ext cx="36544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nb-NO"/>
              <a:t>Eliminere inflammasjonen</a:t>
            </a:r>
          </a:p>
          <a:p>
            <a:endParaRPr lang="nb-NO"/>
          </a:p>
          <a:p>
            <a:endParaRPr lang="nb-NO"/>
          </a:p>
          <a:p>
            <a:r>
              <a:rPr lang="nb-NO"/>
              <a:t>Potente nok steroider i tykke nok lag </a:t>
            </a:r>
          </a:p>
        </p:txBody>
      </p:sp>
      <p:pic>
        <p:nvPicPr>
          <p:cNvPr id="8194" name="Picture 2" descr="OrakelUgla rapporterer: Elocon har gjort meg flekkfri (ikke plettfri...) ;-)">
            <a:extLst>
              <a:ext uri="{FF2B5EF4-FFF2-40B4-BE49-F238E27FC236}">
                <a16:creationId xmlns:a16="http://schemas.microsoft.com/office/drawing/2014/main" id="{81A442F7-7B9B-2223-6562-2A476C6C8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3429000"/>
            <a:ext cx="3251200" cy="250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Locoid Topical: Uses, Side Effects, Interactions, Pictures, Warnings &amp;  Dosing - WebMD">
            <a:extLst>
              <a:ext uri="{FF2B5EF4-FFF2-40B4-BE49-F238E27FC236}">
                <a16:creationId xmlns:a16="http://schemas.microsoft.com/office/drawing/2014/main" id="{D817CE76-9B9D-3261-0444-EB05F7250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868" y="3429001"/>
            <a:ext cx="3292744" cy="246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540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13347151-597A-BCE4-9712-5D5259942E7F}"/>
              </a:ext>
            </a:extLst>
          </p:cNvPr>
          <p:cNvSpPr txBox="1"/>
          <p:nvPr/>
        </p:nvSpPr>
        <p:spPr>
          <a:xfrm>
            <a:off x="1828800" y="1257300"/>
            <a:ext cx="2870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/>
              <a:t>2. Fjerne bakterier</a:t>
            </a:r>
          </a:p>
        </p:txBody>
      </p:sp>
      <p:pic>
        <p:nvPicPr>
          <p:cNvPr id="9218" name="Picture 2" descr="MOD: Sjøvann har vi da nok av – eller? - Samfunnsmagasinet">
            <a:extLst>
              <a:ext uri="{FF2B5EF4-FFF2-40B4-BE49-F238E27FC236}">
                <a16:creationId xmlns:a16="http://schemas.microsoft.com/office/drawing/2014/main" id="{D7FD73CE-EB06-D51A-D19B-6D0FA1FA7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26" y="2528888"/>
            <a:ext cx="4421761" cy="266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rønnsåpe Krystal 5l">
            <a:extLst>
              <a:ext uri="{FF2B5EF4-FFF2-40B4-BE49-F238E27FC236}">
                <a16:creationId xmlns:a16="http://schemas.microsoft.com/office/drawing/2014/main" id="{F885CE8B-CA65-F460-7007-35E00E09A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005" y="84534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otpleie: Dropp grønnsåpa her!">
            <a:extLst>
              <a:ext uri="{FF2B5EF4-FFF2-40B4-BE49-F238E27FC236}">
                <a16:creationId xmlns:a16="http://schemas.microsoft.com/office/drawing/2014/main" id="{94584B53-CB6E-5954-71CF-A5C76F36D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137" y="4195762"/>
            <a:ext cx="3805237" cy="214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924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60E811F2-3F33-2991-144A-185637EA35E6}"/>
              </a:ext>
            </a:extLst>
          </p:cNvPr>
          <p:cNvSpPr txBox="1"/>
          <p:nvPr/>
        </p:nvSpPr>
        <p:spPr>
          <a:xfrm>
            <a:off x="1800225" y="1114425"/>
            <a:ext cx="4333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/>
              <a:t>3. Normalisere hudbarrieren</a:t>
            </a:r>
          </a:p>
        </p:txBody>
      </p:sp>
      <p:pic>
        <p:nvPicPr>
          <p:cNvPr id="10242" name="Picture 2" descr="Olje Bad | Christina-Sol.no">
            <a:extLst>
              <a:ext uri="{FF2B5EF4-FFF2-40B4-BE49-F238E27FC236}">
                <a16:creationId xmlns:a16="http://schemas.microsoft.com/office/drawing/2014/main" id="{B8244408-7027-032E-332C-F6A64F31F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060575"/>
            <a:ext cx="2209800" cy="368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ensitiv hud: Eksperttipsene som hjelper | Costume.no">
            <a:extLst>
              <a:ext uri="{FF2B5EF4-FFF2-40B4-BE49-F238E27FC236}">
                <a16:creationId xmlns:a16="http://schemas.microsoft.com/office/drawing/2014/main" id="{139C9D95-20D5-8148-1CB5-F6F4E53D1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182" y="2273263"/>
            <a:ext cx="4589463" cy="285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700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399A1508-054C-6779-342A-1C60F703E14E}"/>
              </a:ext>
            </a:extLst>
          </p:cNvPr>
          <p:cNvSpPr txBox="1"/>
          <p:nvPr/>
        </p:nvSpPr>
        <p:spPr>
          <a:xfrm>
            <a:off x="1671638" y="1243013"/>
            <a:ext cx="4380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/>
              <a:t>Hva er velbehandlet eksem? </a:t>
            </a:r>
          </a:p>
        </p:txBody>
      </p:sp>
      <p:pic>
        <p:nvPicPr>
          <p:cNvPr id="11266" name="Picture 2" descr="Silke og ull metervarer – NaturTekstiler">
            <a:extLst>
              <a:ext uri="{FF2B5EF4-FFF2-40B4-BE49-F238E27FC236}">
                <a16:creationId xmlns:a16="http://schemas.microsoft.com/office/drawing/2014/main" id="{0B4C1A72-DD32-8F24-68F9-DB2CE5FA9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599" y="2396846"/>
            <a:ext cx="4392301" cy="350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6930EA38-B017-0ED9-DC5E-C1DB1EBF943F}"/>
              </a:ext>
            </a:extLst>
          </p:cNvPr>
          <p:cNvSpPr txBox="1"/>
          <p:nvPr/>
        </p:nvSpPr>
        <p:spPr>
          <a:xfrm>
            <a:off x="8902700" y="3543300"/>
            <a:ext cx="2098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/>
              <a:t>Silkemyk hud</a:t>
            </a:r>
          </a:p>
        </p:txBody>
      </p:sp>
    </p:spTree>
    <p:extLst>
      <p:ext uri="{BB962C8B-B14F-4D97-AF65-F5344CB8AC3E}">
        <p14:creationId xmlns:p14="http://schemas.microsoft.com/office/powerpoint/2010/main" val="2198561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topisk eksem – Store medisinske leksikon">
            <a:extLst>
              <a:ext uri="{FF2B5EF4-FFF2-40B4-BE49-F238E27FC236}">
                <a16:creationId xmlns:a16="http://schemas.microsoft.com/office/drawing/2014/main" id="{A783912B-5818-0E0F-12E7-A55E4F4CB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2197100"/>
            <a:ext cx="3289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CCC28B43-D3D3-8C2C-4DD0-18B64CDFFF51}"/>
              </a:ext>
            </a:extLst>
          </p:cNvPr>
          <p:cNvSpPr txBox="1"/>
          <p:nvPr/>
        </p:nvSpPr>
        <p:spPr>
          <a:xfrm>
            <a:off x="1900238" y="1100138"/>
            <a:ext cx="3913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/>
              <a:t>Hva er atopisk eksem?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783681A-2FEB-3630-4FD3-265F5FA52209}"/>
              </a:ext>
            </a:extLst>
          </p:cNvPr>
          <p:cNvSpPr txBox="1"/>
          <p:nvPr/>
        </p:nvSpPr>
        <p:spPr>
          <a:xfrm>
            <a:off x="6096000" y="2004164"/>
            <a:ext cx="546552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b-NO" b="0" i="0" err="1">
                <a:solidFill>
                  <a:srgbClr val="444444"/>
                </a:solidFill>
                <a:effectLst/>
                <a:latin typeface="lato" panose="020F0502020204030204" pitchFamily="34" charset="0"/>
              </a:rPr>
              <a:t>Hovedsymptomene</a:t>
            </a:r>
            <a:r>
              <a:rPr lang="nb-NO" b="0" i="0">
                <a:solidFill>
                  <a:srgbClr val="444444"/>
                </a:solidFill>
                <a:effectLst/>
                <a:latin typeface="lato" panose="020F0502020204030204" pitchFamily="34" charset="0"/>
              </a:rPr>
              <a:t> som skal være tilstede for å stille diagnosen atopisk eksem er kløende hud. I tillegg skal man ha minst tre av underkriteriene under:</a:t>
            </a:r>
          </a:p>
          <a:p>
            <a:pPr algn="l"/>
            <a:r>
              <a:rPr lang="nb-NO" b="0" i="0">
                <a:solidFill>
                  <a:srgbClr val="444444"/>
                </a:solidFill>
                <a:effectLst/>
                <a:latin typeface="lato" panose="020F0502020204030204" pitchFamily="34" charset="0"/>
              </a:rPr>
              <a:t>1. Symptomer som debuterer før 2 års alder</a:t>
            </a:r>
            <a:br>
              <a:rPr lang="nb-NO" b="0" i="0">
                <a:solidFill>
                  <a:srgbClr val="444444"/>
                </a:solidFill>
                <a:effectLst/>
                <a:latin typeface="lato" panose="020F0502020204030204" pitchFamily="34" charset="0"/>
              </a:rPr>
            </a:br>
            <a:r>
              <a:rPr lang="nb-NO" b="0" i="0">
                <a:solidFill>
                  <a:srgbClr val="444444"/>
                </a:solidFill>
                <a:effectLst/>
                <a:latin typeface="lato" panose="020F0502020204030204" pitchFamily="34" charset="0"/>
              </a:rPr>
              <a:t>2. Sykehistorie med utslett i bøyefurer på huden</a:t>
            </a:r>
            <a:br>
              <a:rPr lang="nb-NO" b="0" i="0">
                <a:solidFill>
                  <a:srgbClr val="444444"/>
                </a:solidFill>
                <a:effectLst/>
                <a:latin typeface="lato" panose="020F0502020204030204" pitchFamily="34" charset="0"/>
              </a:rPr>
            </a:br>
            <a:r>
              <a:rPr lang="nb-NO" b="0" i="0">
                <a:solidFill>
                  <a:srgbClr val="444444"/>
                </a:solidFill>
                <a:effectLst/>
                <a:latin typeface="lato" panose="020F0502020204030204" pitchFamily="34" charset="0"/>
              </a:rPr>
              <a:t>3. Tørr hud</a:t>
            </a:r>
            <a:br>
              <a:rPr lang="nb-NO" b="0" i="0">
                <a:solidFill>
                  <a:srgbClr val="444444"/>
                </a:solidFill>
                <a:effectLst/>
                <a:latin typeface="lato" panose="020F0502020204030204" pitchFamily="34" charset="0"/>
              </a:rPr>
            </a:br>
            <a:r>
              <a:rPr lang="nb-NO" b="0" i="0">
                <a:solidFill>
                  <a:srgbClr val="444444"/>
                </a:solidFill>
                <a:effectLst/>
                <a:latin typeface="lato" panose="020F0502020204030204" pitchFamily="34" charset="0"/>
              </a:rPr>
              <a:t>4. Atopi personlig eller familien</a:t>
            </a:r>
            <a:br>
              <a:rPr lang="nb-NO" b="0" i="0">
                <a:solidFill>
                  <a:srgbClr val="444444"/>
                </a:solidFill>
                <a:effectLst/>
                <a:latin typeface="lato" panose="020F0502020204030204" pitchFamily="34" charset="0"/>
              </a:rPr>
            </a:br>
            <a:r>
              <a:rPr lang="nb-NO" b="0" i="0">
                <a:solidFill>
                  <a:srgbClr val="444444"/>
                </a:solidFill>
                <a:effectLst/>
                <a:latin typeface="lato" panose="020F0502020204030204" pitchFamily="34" charset="0"/>
              </a:rPr>
              <a:t>5. Synlig eksem og utslett i bøyefurer.</a:t>
            </a:r>
          </a:p>
        </p:txBody>
      </p:sp>
    </p:spTree>
    <p:extLst>
      <p:ext uri="{BB962C8B-B14F-4D97-AF65-F5344CB8AC3E}">
        <p14:creationId xmlns:p14="http://schemas.microsoft.com/office/powerpoint/2010/main" val="1774932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700FFEC9-63C7-83AF-DC16-0885B3D5B0DE}"/>
              </a:ext>
            </a:extLst>
          </p:cNvPr>
          <p:cNvSpPr txBox="1"/>
          <p:nvPr/>
        </p:nvSpPr>
        <p:spPr>
          <a:xfrm>
            <a:off x="381000" y="762001"/>
            <a:ext cx="10744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800"/>
              <a:t>     For å opprettholde silkemyk hud er langvarig god hudpleie nødvendig: </a:t>
            </a:r>
          </a:p>
        </p:txBody>
      </p:sp>
      <p:pic>
        <p:nvPicPr>
          <p:cNvPr id="12292" name="Picture 4" descr="Badetid: Lær hvordan du bader en nyfødt baby - Veien til Helse">
            <a:extLst>
              <a:ext uri="{FF2B5EF4-FFF2-40B4-BE49-F238E27FC236}">
                <a16:creationId xmlns:a16="http://schemas.microsoft.com/office/drawing/2014/main" id="{F1CA07DE-F771-6BAC-8C0E-D8093E8BB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537" y="2239962"/>
            <a:ext cx="5465088" cy="303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435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2B6C5759-33EE-14D9-8106-0C0718BFDB98}"/>
              </a:ext>
            </a:extLst>
          </p:cNvPr>
          <p:cNvSpPr txBox="1"/>
          <p:nvPr/>
        </p:nvSpPr>
        <p:spPr>
          <a:xfrm>
            <a:off x="1714500" y="1042988"/>
            <a:ext cx="6366615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/>
              <a:t>Hva med atopisk eksem og allergier? </a:t>
            </a:r>
          </a:p>
          <a:p>
            <a:endParaRPr lang="nb-NO" sz="2800"/>
          </a:p>
          <a:p>
            <a:r>
              <a:rPr lang="nb-NO" sz="2800"/>
              <a:t>Er det grunnlag for allergitesting?</a:t>
            </a:r>
          </a:p>
          <a:p>
            <a:r>
              <a:rPr lang="nb-NO" sz="2800"/>
              <a:t>Er det grunnlag for eliminasjonskost?</a:t>
            </a:r>
          </a:p>
        </p:txBody>
      </p:sp>
      <p:pic>
        <p:nvPicPr>
          <p:cNvPr id="13314" name="Picture 2" descr="Allergi: Slik tester du deg">
            <a:extLst>
              <a:ext uri="{FF2B5EF4-FFF2-40B4-BE49-F238E27FC236}">
                <a16:creationId xmlns:a16="http://schemas.microsoft.com/office/drawing/2014/main" id="{86DF9E79-5762-F064-6466-79081F0F8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57" y="4429125"/>
            <a:ext cx="2538526" cy="133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Eliminasjon av melk-og meieriprodukter">
            <a:extLst>
              <a:ext uri="{FF2B5EF4-FFF2-40B4-BE49-F238E27FC236}">
                <a16:creationId xmlns:a16="http://schemas.microsoft.com/office/drawing/2014/main" id="{AF908DF6-930E-2D03-CA45-17680A7C9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7" y="4394834"/>
            <a:ext cx="2705099" cy="142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ow to Tell if Eggs Are Bad—And How to Keep them Fresh | Epicurious">
            <a:extLst>
              <a:ext uri="{FF2B5EF4-FFF2-40B4-BE49-F238E27FC236}">
                <a16:creationId xmlns:a16="http://schemas.microsoft.com/office/drawing/2014/main" id="{1E28DA55-C02B-E16D-E596-16084CD59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1734697"/>
            <a:ext cx="2705100" cy="152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Soya original, Alpro | Noba">
            <a:extLst>
              <a:ext uri="{FF2B5EF4-FFF2-40B4-BE49-F238E27FC236}">
                <a16:creationId xmlns:a16="http://schemas.microsoft.com/office/drawing/2014/main" id="{094CDABE-DB40-3F0E-DCE0-598A94800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411" y="3824698"/>
            <a:ext cx="1705765" cy="227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389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D870C6D6-FC9C-B113-8B8D-05B9144D1DEB}"/>
              </a:ext>
            </a:extLst>
          </p:cNvPr>
          <p:cNvSpPr txBox="1"/>
          <p:nvPr/>
        </p:nvSpPr>
        <p:spPr>
          <a:xfrm>
            <a:off x="1587500" y="622300"/>
            <a:ext cx="53557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/>
              <a:t>Eksem er hudsykdom - ikke allergi</a:t>
            </a:r>
          </a:p>
          <a:p>
            <a:r>
              <a:rPr lang="nb-NO" sz="2800"/>
              <a:t>Men eksem kan gi allergi</a:t>
            </a:r>
          </a:p>
        </p:txBody>
      </p:sp>
      <p:pic>
        <p:nvPicPr>
          <p:cNvPr id="14338" name="Picture 2" descr="Dual-allergen exposure hypothesis: it suggests that early life exposure...  | Download Scientific Diagram">
            <a:extLst>
              <a:ext uri="{FF2B5EF4-FFF2-40B4-BE49-F238E27FC236}">
                <a16:creationId xmlns:a16="http://schemas.microsoft.com/office/drawing/2014/main" id="{7F98E0A3-33D8-0F8D-6CF5-F992C8CCE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2084407"/>
            <a:ext cx="7088188" cy="454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93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AE4F0376-5A4F-4A00-E49C-BF98B04C48A9}"/>
              </a:ext>
            </a:extLst>
          </p:cNvPr>
          <p:cNvSpPr txBox="1"/>
          <p:nvPr/>
        </p:nvSpPr>
        <p:spPr>
          <a:xfrm>
            <a:off x="736600" y="1397000"/>
            <a:ext cx="11854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/>
              <a:t>Hvis allergi er mistenkt – hva sier da </a:t>
            </a:r>
            <a:r>
              <a:rPr lang="nb-NO" sz="2800" err="1"/>
              <a:t>IgE</a:t>
            </a:r>
            <a:r>
              <a:rPr lang="nb-NO" sz="2800"/>
              <a:t> nivå i blodprøve eller prikktest?</a:t>
            </a:r>
          </a:p>
        </p:txBody>
      </p:sp>
      <p:pic>
        <p:nvPicPr>
          <p:cNvPr id="3" name="Picture 2" descr="Allergi: Slik tester du deg">
            <a:extLst>
              <a:ext uri="{FF2B5EF4-FFF2-40B4-BE49-F238E27FC236}">
                <a16:creationId xmlns:a16="http://schemas.microsoft.com/office/drawing/2014/main" id="{29BE6707-8B31-8681-B8BC-D7F668E6F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934" y="2853552"/>
            <a:ext cx="4049749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ver fjerde observasjon viste avvik! | Bioingeniøren">
            <a:extLst>
              <a:ext uri="{FF2B5EF4-FFF2-40B4-BE49-F238E27FC236}">
                <a16:creationId xmlns:a16="http://schemas.microsoft.com/office/drawing/2014/main" id="{37D19482-04E7-3F3A-1DF7-7AFBCEB50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317" y="2853551"/>
            <a:ext cx="36068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754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61" y="895775"/>
            <a:ext cx="7853760" cy="559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699680" y="6384191"/>
            <a:ext cx="4407840" cy="23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4578" tIns="58780" rIns="84578" bIns="42126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n-GB" sz="1100" i="1">
                <a:latin typeface="Times New Roman" charset="0"/>
                <a:cs typeface="Arial Unicode MS" charset="0"/>
              </a:rPr>
              <a:t>Ref  Ahlstedt S. Ann Allergy Asthma Immunol 2002,89:21-25</a:t>
            </a:r>
          </a:p>
        </p:txBody>
      </p:sp>
    </p:spTree>
    <p:extLst>
      <p:ext uri="{BB962C8B-B14F-4D97-AF65-F5344CB8AC3E}">
        <p14:creationId xmlns:p14="http://schemas.microsoft.com/office/powerpoint/2010/main" val="24800317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2571087" y="978892"/>
            <a:ext cx="6952047" cy="476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44" tIns="40714" rIns="81744" bIns="40714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Table 1. Performance of single tests:  positive predictive value (PPV) and negative predictive 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value (NPV) for skin prick tests (SPT), UniCAP sIgE (</a:t>
            </a:r>
            <a:r>
              <a:rPr lang="nb-NO" sz="1500">
                <a:solidFill>
                  <a:srgbClr val="000000"/>
                </a:solidFill>
                <a:latin typeface="AdvPSSym" charset="0"/>
                <a:cs typeface="Arial Unicode MS" charset="0"/>
              </a:rPr>
              <a:t>‡ </a:t>
            </a: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0.35 kU/l) in allergic children.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endParaRPr lang="nb-NO" sz="1500">
              <a:solidFill>
                <a:srgbClr val="000000"/>
              </a:solidFill>
              <a:latin typeface="AdvPS_UVCL" charset="0"/>
              <a:cs typeface="Arial Unicode MS" charset="0"/>
            </a:endParaRP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                                                                        SPT              UniCAP                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                  Cow's milk (</a:t>
            </a:r>
            <a:r>
              <a:rPr lang="nb-NO" sz="1500">
                <a:solidFill>
                  <a:srgbClr val="000000"/>
                </a:solidFill>
                <a:latin typeface="AdvPS_UVCLO" charset="0"/>
                <a:cs typeface="Arial Unicode MS" charset="0"/>
              </a:rPr>
              <a:t>n </a:t>
            </a:r>
            <a:r>
              <a:rPr lang="nb-NO" sz="1500">
                <a:solidFill>
                  <a:srgbClr val="000000"/>
                </a:solidFill>
                <a:latin typeface="AdvP4C4E74" charset="0"/>
                <a:cs typeface="Arial Unicode MS" charset="0"/>
              </a:rPr>
              <a:t>= </a:t>
            </a: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22)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endParaRPr lang="nb-NO" sz="1500">
              <a:solidFill>
                <a:srgbClr val="000000"/>
              </a:solidFill>
              <a:latin typeface="AdvPS_UVCL" charset="0"/>
              <a:cs typeface="Arial Unicode MS" charset="0"/>
            </a:endParaRP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                        PPV (%)                                  </a:t>
            </a:r>
            <a:r>
              <a:rPr lang="nb-NO" sz="1500">
                <a:solidFill>
                  <a:srgbClr val="FF0000"/>
                </a:solidFill>
                <a:latin typeface="AdvPS_UVCL" charset="0"/>
                <a:cs typeface="Arial Unicode MS" charset="0"/>
              </a:rPr>
              <a:t> 63</a:t>
            </a:r>
            <a:r>
              <a:rPr lang="nb-NO" sz="1500">
                <a:solidFill>
                  <a:srgbClr val="FF950E"/>
                </a:solidFill>
                <a:latin typeface="AdvPS_UVCL" charset="0"/>
                <a:cs typeface="Arial Unicode MS" charset="0"/>
              </a:rPr>
              <a:t>                  </a:t>
            </a:r>
            <a:r>
              <a:rPr lang="nb-NO" sz="1500">
                <a:solidFill>
                  <a:srgbClr val="FF0000"/>
                </a:solidFill>
                <a:latin typeface="AdvPS_UVCL" charset="0"/>
                <a:cs typeface="Arial Unicode MS" charset="0"/>
              </a:rPr>
              <a:t>44</a:t>
            </a:r>
            <a:r>
              <a:rPr lang="nb-NO" sz="1500">
                <a:solidFill>
                  <a:srgbClr val="FF950E"/>
                </a:solidFill>
                <a:latin typeface="AdvPS_UVCL" charset="0"/>
                <a:cs typeface="Arial Unicode MS" charset="0"/>
              </a:rPr>
              <a:t>                         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                        NPV (%)                                   94                  97</a:t>
            </a:r>
            <a:r>
              <a:rPr lang="nb-NO" sz="1500">
                <a:solidFill>
                  <a:srgbClr val="0000FF"/>
                </a:solidFill>
                <a:latin typeface="AdvPS_UVCL" charset="0"/>
                <a:cs typeface="Arial Unicode MS" charset="0"/>
              </a:rPr>
              <a:t>                          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endParaRPr lang="nb-NO" sz="1500">
              <a:solidFill>
                <a:srgbClr val="000000"/>
              </a:solidFill>
              <a:latin typeface="AdvPS_UVCL" charset="0"/>
              <a:cs typeface="Arial Unicode MS" charset="0"/>
            </a:endParaRP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                 Hen's egg (</a:t>
            </a:r>
            <a:r>
              <a:rPr lang="nb-NO" sz="1500">
                <a:solidFill>
                  <a:srgbClr val="000000"/>
                </a:solidFill>
                <a:latin typeface="AdvPS_UVCLO" charset="0"/>
                <a:cs typeface="Arial Unicode MS" charset="0"/>
              </a:rPr>
              <a:t>n =</a:t>
            </a:r>
            <a:r>
              <a:rPr lang="nb-NO" sz="1500">
                <a:solidFill>
                  <a:srgbClr val="000000"/>
                </a:solidFill>
                <a:latin typeface="AdvP4C4E74" charset="0"/>
                <a:cs typeface="Arial Unicode MS" charset="0"/>
              </a:rPr>
              <a:t> </a:t>
            </a: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34)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endParaRPr lang="nb-NO" sz="1500">
              <a:solidFill>
                <a:srgbClr val="000000"/>
              </a:solidFill>
              <a:latin typeface="AdvPS_UVCL" charset="0"/>
              <a:cs typeface="Arial Unicode MS" charset="0"/>
            </a:endParaRP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                       PPV (%)                                   </a:t>
            </a:r>
            <a:r>
              <a:rPr lang="nb-NO" sz="1500">
                <a:solidFill>
                  <a:srgbClr val="FF0000"/>
                </a:solidFill>
                <a:latin typeface="AdvPS_UVCL" charset="0"/>
                <a:cs typeface="Arial Unicode MS" charset="0"/>
              </a:rPr>
              <a:t>65                  55                          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                       NPV (%)                                   95                  96                         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endParaRPr lang="nb-NO" sz="1500">
              <a:solidFill>
                <a:srgbClr val="000000"/>
              </a:solidFill>
              <a:latin typeface="AdvPS_UVCL" charset="0"/>
              <a:cs typeface="Arial Unicode MS" charset="0"/>
            </a:endParaRP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endParaRPr lang="nb-NO" sz="1500">
              <a:solidFill>
                <a:srgbClr val="000000"/>
              </a:solidFill>
              <a:latin typeface="AdvPS_UVCL" charset="0"/>
              <a:cs typeface="Arial Unicode MS" charset="0"/>
            </a:endParaRP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146005" y="6041779"/>
            <a:ext cx="2371220" cy="23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44" tIns="56811" rIns="81744" bIns="40714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l" eaLnBrk="1">
              <a:lnSpc>
                <a:spcPct val="95000"/>
              </a:lnSpc>
              <a:buClrTx/>
              <a:buFontTx/>
              <a:buNone/>
            </a:pPr>
            <a:r>
              <a:rPr lang="nb-NO" sz="1100" i="1">
                <a:solidFill>
                  <a:srgbClr val="000000"/>
                </a:solidFill>
                <a:latin typeface="Times New Roman" charset="0"/>
                <a:cs typeface="Arial Unicode MS" charset="0"/>
              </a:rPr>
              <a:t>Ref. Ricci G. Allergy 2003, 58:38-43</a:t>
            </a:r>
          </a:p>
        </p:txBody>
      </p:sp>
      <p:sp>
        <p:nvSpPr>
          <p:cNvPr id="19459" name="Freeform 3"/>
          <p:cNvSpPr>
            <a:spLocks noChangeArrowheads="1"/>
          </p:cNvSpPr>
          <p:nvPr/>
        </p:nvSpPr>
        <p:spPr bwMode="auto">
          <a:xfrm>
            <a:off x="2649857" y="2604142"/>
            <a:ext cx="6711665" cy="1439"/>
          </a:xfrm>
          <a:custGeom>
            <a:avLst/>
            <a:gdLst>
              <a:gd name="T0" fmla="*/ 21793 w 21794"/>
              <a:gd name="T1" fmla="*/ 0 h 1"/>
              <a:gd name="T2" fmla="*/ 0 w 21794"/>
              <a:gd name="T3" fmla="*/ 0 h 1"/>
              <a:gd name="T4" fmla="*/ 21793 w 21794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794" h="1">
                <a:moveTo>
                  <a:pt x="21793" y="0"/>
                </a:moveTo>
                <a:lnTo>
                  <a:pt x="0" y="0"/>
                </a:lnTo>
                <a:lnTo>
                  <a:pt x="21793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19460" name="Freeform 4"/>
          <p:cNvSpPr>
            <a:spLocks noChangeArrowheads="1"/>
          </p:cNvSpPr>
          <p:nvPr/>
        </p:nvSpPr>
        <p:spPr bwMode="auto">
          <a:xfrm>
            <a:off x="2643065" y="2851743"/>
            <a:ext cx="6718457" cy="1439"/>
          </a:xfrm>
          <a:custGeom>
            <a:avLst/>
            <a:gdLst>
              <a:gd name="T0" fmla="*/ 0 w 21816"/>
              <a:gd name="T1" fmla="*/ 0 h 1"/>
              <a:gd name="T2" fmla="*/ 21815 w 21816"/>
              <a:gd name="T3" fmla="*/ 0 h 1"/>
              <a:gd name="T4" fmla="*/ 0 w 21816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16" h="1">
                <a:moveTo>
                  <a:pt x="0" y="0"/>
                </a:moveTo>
                <a:lnTo>
                  <a:pt x="21815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19461" name="Freeform 5"/>
          <p:cNvSpPr>
            <a:spLocks noChangeArrowheads="1"/>
          </p:cNvSpPr>
          <p:nvPr/>
        </p:nvSpPr>
        <p:spPr bwMode="auto">
          <a:xfrm>
            <a:off x="2641706" y="3113741"/>
            <a:ext cx="6718456" cy="1439"/>
          </a:xfrm>
          <a:custGeom>
            <a:avLst/>
            <a:gdLst>
              <a:gd name="T0" fmla="*/ 0 w 21816"/>
              <a:gd name="T1" fmla="*/ 0 h 1"/>
              <a:gd name="T2" fmla="*/ 21815 w 21816"/>
              <a:gd name="T3" fmla="*/ 0 h 1"/>
              <a:gd name="T4" fmla="*/ 0 w 21816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16" h="1">
                <a:moveTo>
                  <a:pt x="0" y="0"/>
                </a:moveTo>
                <a:lnTo>
                  <a:pt x="21815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19462" name="Freeform 6"/>
          <p:cNvSpPr>
            <a:spLocks noChangeArrowheads="1"/>
          </p:cNvSpPr>
          <p:nvPr/>
        </p:nvSpPr>
        <p:spPr bwMode="auto">
          <a:xfrm>
            <a:off x="2618619" y="3384376"/>
            <a:ext cx="6718457" cy="1439"/>
          </a:xfrm>
          <a:custGeom>
            <a:avLst/>
            <a:gdLst>
              <a:gd name="T0" fmla="*/ 0 w 21816"/>
              <a:gd name="T1" fmla="*/ 0 h 1"/>
              <a:gd name="T2" fmla="*/ 21815 w 21816"/>
              <a:gd name="T3" fmla="*/ 0 h 1"/>
              <a:gd name="T4" fmla="*/ 0 w 21816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16" h="1">
                <a:moveTo>
                  <a:pt x="0" y="0"/>
                </a:moveTo>
                <a:lnTo>
                  <a:pt x="21815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19463" name="Freeform 7"/>
          <p:cNvSpPr>
            <a:spLocks noChangeArrowheads="1"/>
          </p:cNvSpPr>
          <p:nvPr/>
        </p:nvSpPr>
        <p:spPr bwMode="auto">
          <a:xfrm>
            <a:off x="2648498" y="4183322"/>
            <a:ext cx="6711665" cy="1440"/>
          </a:xfrm>
          <a:custGeom>
            <a:avLst/>
            <a:gdLst>
              <a:gd name="T0" fmla="*/ 21793 w 21794"/>
              <a:gd name="T1" fmla="*/ 0 h 1"/>
              <a:gd name="T2" fmla="*/ 0 w 21794"/>
              <a:gd name="T3" fmla="*/ 0 h 1"/>
              <a:gd name="T4" fmla="*/ 21793 w 21794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794" h="1">
                <a:moveTo>
                  <a:pt x="21793" y="0"/>
                </a:moveTo>
                <a:lnTo>
                  <a:pt x="0" y="0"/>
                </a:lnTo>
                <a:lnTo>
                  <a:pt x="21793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19464" name="Freeform 8"/>
          <p:cNvSpPr>
            <a:spLocks noChangeArrowheads="1"/>
          </p:cNvSpPr>
          <p:nvPr/>
        </p:nvSpPr>
        <p:spPr bwMode="auto">
          <a:xfrm>
            <a:off x="2641706" y="4430925"/>
            <a:ext cx="6718456" cy="1440"/>
          </a:xfrm>
          <a:custGeom>
            <a:avLst/>
            <a:gdLst>
              <a:gd name="T0" fmla="*/ 0 w 21816"/>
              <a:gd name="T1" fmla="*/ 0 h 1"/>
              <a:gd name="T2" fmla="*/ 21815 w 21816"/>
              <a:gd name="T3" fmla="*/ 0 h 1"/>
              <a:gd name="T4" fmla="*/ 0 w 21816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16" h="1">
                <a:moveTo>
                  <a:pt x="0" y="0"/>
                </a:moveTo>
                <a:lnTo>
                  <a:pt x="21815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19465" name="Freeform 9"/>
          <p:cNvSpPr>
            <a:spLocks noChangeArrowheads="1"/>
          </p:cNvSpPr>
          <p:nvPr/>
        </p:nvSpPr>
        <p:spPr bwMode="auto">
          <a:xfrm>
            <a:off x="2640349" y="4692923"/>
            <a:ext cx="6718457" cy="1440"/>
          </a:xfrm>
          <a:custGeom>
            <a:avLst/>
            <a:gdLst>
              <a:gd name="T0" fmla="*/ 0 w 21816"/>
              <a:gd name="T1" fmla="*/ 0 h 1"/>
              <a:gd name="T2" fmla="*/ 21815 w 21816"/>
              <a:gd name="T3" fmla="*/ 0 h 1"/>
              <a:gd name="T4" fmla="*/ 0 w 21816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16" h="1">
                <a:moveTo>
                  <a:pt x="0" y="0"/>
                </a:moveTo>
                <a:lnTo>
                  <a:pt x="21815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19466" name="Freeform 10"/>
          <p:cNvSpPr>
            <a:spLocks noChangeArrowheads="1"/>
          </p:cNvSpPr>
          <p:nvPr/>
        </p:nvSpPr>
        <p:spPr bwMode="auto">
          <a:xfrm>
            <a:off x="2617261" y="4963557"/>
            <a:ext cx="6718456" cy="1440"/>
          </a:xfrm>
          <a:custGeom>
            <a:avLst/>
            <a:gdLst>
              <a:gd name="T0" fmla="*/ 0 w 21816"/>
              <a:gd name="T1" fmla="*/ 0 h 1"/>
              <a:gd name="T2" fmla="*/ 21815 w 21816"/>
              <a:gd name="T3" fmla="*/ 0 h 1"/>
              <a:gd name="T4" fmla="*/ 0 w 21816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16" h="1">
                <a:moveTo>
                  <a:pt x="0" y="0"/>
                </a:moveTo>
                <a:lnTo>
                  <a:pt x="21815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167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3481004" y="978894"/>
            <a:ext cx="4899978" cy="500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44" tIns="40714" rIns="81744" bIns="40714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                                                   SPT               UniCAP     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Grass (</a:t>
            </a:r>
            <a:r>
              <a:rPr lang="nb-NO" sz="1500">
                <a:solidFill>
                  <a:srgbClr val="000000"/>
                </a:solidFill>
                <a:latin typeface="AdvPS_UVCLO" charset="0"/>
                <a:cs typeface="Arial Unicode MS" charset="0"/>
              </a:rPr>
              <a:t>n =</a:t>
            </a:r>
            <a:r>
              <a:rPr lang="nb-NO" sz="1500">
                <a:solidFill>
                  <a:srgbClr val="000000"/>
                </a:solidFill>
                <a:latin typeface="AdvP4C4E74" charset="0"/>
                <a:cs typeface="Arial Unicode MS" charset="0"/>
              </a:rPr>
              <a:t> </a:t>
            </a: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41)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endParaRPr lang="nb-NO" sz="1500">
              <a:solidFill>
                <a:srgbClr val="000000"/>
              </a:solidFill>
              <a:latin typeface="AdvPS_UVCL" charset="0"/>
              <a:cs typeface="Arial Unicode MS" charset="0"/>
            </a:endParaRP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           PPV (%)                         </a:t>
            </a:r>
            <a:r>
              <a:rPr lang="nb-NO" sz="1500">
                <a:solidFill>
                  <a:srgbClr val="FF0000"/>
                </a:solidFill>
                <a:latin typeface="AdvPS_UVCL" charset="0"/>
                <a:cs typeface="Arial Unicode MS" charset="0"/>
              </a:rPr>
              <a:t> 58                  64                 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           NPV (%)                          98                100                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endParaRPr lang="nb-NO" sz="1500">
              <a:solidFill>
                <a:srgbClr val="000000"/>
              </a:solidFill>
              <a:latin typeface="AdvPS_UVCL" charset="0"/>
              <a:cs typeface="Arial Unicode MS" charset="0"/>
            </a:endParaRP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Dust Mites (</a:t>
            </a:r>
            <a:r>
              <a:rPr lang="nb-NO" sz="1500">
                <a:solidFill>
                  <a:srgbClr val="000000"/>
                </a:solidFill>
                <a:latin typeface="AdvPS_UVCLO" charset="0"/>
                <a:cs typeface="Arial Unicode MS" charset="0"/>
              </a:rPr>
              <a:t>n </a:t>
            </a:r>
            <a:r>
              <a:rPr lang="nb-NO" sz="1500">
                <a:solidFill>
                  <a:srgbClr val="000000"/>
                </a:solidFill>
                <a:latin typeface="AdvP4C4E74" charset="0"/>
                <a:cs typeface="Arial Unicode MS" charset="0"/>
              </a:rPr>
              <a:t>=</a:t>
            </a: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22)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endParaRPr lang="nb-NO" sz="1500">
              <a:solidFill>
                <a:srgbClr val="000000"/>
              </a:solidFill>
              <a:latin typeface="AdvPS_UVCL" charset="0"/>
              <a:cs typeface="Arial Unicode MS" charset="0"/>
            </a:endParaRP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           PPV (%)                         </a:t>
            </a:r>
            <a:r>
              <a:rPr lang="nb-NO" sz="1500">
                <a:solidFill>
                  <a:srgbClr val="FF0000"/>
                </a:solidFill>
                <a:latin typeface="AdvPS_UVCL" charset="0"/>
                <a:cs typeface="Arial Unicode MS" charset="0"/>
              </a:rPr>
              <a:t> 48                  37                 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           NPV (%)                          97                  97                 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endParaRPr lang="nb-NO" sz="1500">
              <a:solidFill>
                <a:srgbClr val="000000"/>
              </a:solidFill>
              <a:latin typeface="AdvPS_UVCL" charset="0"/>
              <a:cs typeface="Arial Unicode MS" charset="0"/>
            </a:endParaRP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Cat (</a:t>
            </a:r>
            <a:r>
              <a:rPr lang="nb-NO" sz="1500">
                <a:solidFill>
                  <a:srgbClr val="000000"/>
                </a:solidFill>
                <a:latin typeface="AdvPS_UVCLO" charset="0"/>
                <a:cs typeface="Arial Unicode MS" charset="0"/>
              </a:rPr>
              <a:t>n </a:t>
            </a:r>
            <a:r>
              <a:rPr lang="nb-NO" sz="1500">
                <a:solidFill>
                  <a:srgbClr val="000000"/>
                </a:solidFill>
                <a:latin typeface="AdvP4C4E74" charset="0"/>
                <a:cs typeface="Arial Unicode MS" charset="0"/>
              </a:rPr>
              <a:t>= </a:t>
            </a: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9)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endParaRPr lang="nb-NO" sz="1500">
              <a:solidFill>
                <a:srgbClr val="000000"/>
              </a:solidFill>
              <a:latin typeface="AdvPS_UVCL" charset="0"/>
              <a:cs typeface="Arial Unicode MS" charset="0"/>
            </a:endParaRP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          PPV (%)                        </a:t>
            </a:r>
            <a:r>
              <a:rPr lang="nb-NO" sz="1500">
                <a:solidFill>
                  <a:srgbClr val="FF0000"/>
                </a:solidFill>
                <a:latin typeface="AdvPS_UVCL" charset="0"/>
                <a:cs typeface="Arial Unicode MS" charset="0"/>
              </a:rPr>
              <a:t>  33                  25                 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          NPV (%)                        100                100               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endParaRPr lang="nb-NO" sz="1500">
              <a:solidFill>
                <a:srgbClr val="000000"/>
              </a:solidFill>
              <a:latin typeface="AdvPS_UVCL" charset="0"/>
              <a:cs typeface="Arial Unicode MS" charset="0"/>
            </a:endParaRP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endParaRPr lang="nb-NO" sz="1500">
              <a:solidFill>
                <a:srgbClr val="000000"/>
              </a:solidFill>
              <a:latin typeface="AdvPS_UVCL" charset="0"/>
              <a:cs typeface="Arial Unicode MS" charset="0"/>
            </a:endParaRPr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503183" y="6368554"/>
            <a:ext cx="4804911" cy="32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744" tIns="56811" rIns="81744" bIns="40714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l" eaLnBrk="1">
              <a:lnSpc>
                <a:spcPct val="95000"/>
              </a:lnSpc>
              <a:buClrTx/>
              <a:buFontTx/>
              <a:buNone/>
            </a:pPr>
            <a:r>
              <a:rPr lang="nb-NO" sz="1100" i="1">
                <a:solidFill>
                  <a:srgbClr val="000000"/>
                </a:solidFill>
                <a:latin typeface="Times New Roman" charset="0"/>
                <a:cs typeface="Arial Unicode MS" charset="0"/>
              </a:rPr>
              <a:t>Ref. Ricci G. Allergy 2003, 58:38-43</a:t>
            </a:r>
          </a:p>
        </p:txBody>
      </p:sp>
      <p:sp>
        <p:nvSpPr>
          <p:cNvPr id="20483" name="Freeform 3"/>
          <p:cNvSpPr>
            <a:spLocks noChangeArrowheads="1"/>
          </p:cNvSpPr>
          <p:nvPr/>
        </p:nvSpPr>
        <p:spPr bwMode="auto">
          <a:xfrm>
            <a:off x="3570638" y="1541756"/>
            <a:ext cx="4584902" cy="1439"/>
          </a:xfrm>
          <a:custGeom>
            <a:avLst/>
            <a:gdLst>
              <a:gd name="T0" fmla="*/ 14888 w 14889"/>
              <a:gd name="T1" fmla="*/ 0 h 1"/>
              <a:gd name="T2" fmla="*/ 0 w 14889"/>
              <a:gd name="T3" fmla="*/ 0 h 1"/>
              <a:gd name="T4" fmla="*/ 14888 w 14889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889" h="1">
                <a:moveTo>
                  <a:pt x="14888" y="0"/>
                </a:moveTo>
                <a:lnTo>
                  <a:pt x="0" y="0"/>
                </a:lnTo>
                <a:lnTo>
                  <a:pt x="14888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20484" name="Freeform 4"/>
          <p:cNvSpPr>
            <a:spLocks noChangeArrowheads="1"/>
          </p:cNvSpPr>
          <p:nvPr/>
        </p:nvSpPr>
        <p:spPr bwMode="auto">
          <a:xfrm>
            <a:off x="3585577" y="1790796"/>
            <a:ext cx="4620212" cy="1440"/>
          </a:xfrm>
          <a:custGeom>
            <a:avLst/>
            <a:gdLst>
              <a:gd name="T0" fmla="*/ 0 w 15003"/>
              <a:gd name="T1" fmla="*/ 0 h 1"/>
              <a:gd name="T2" fmla="*/ 15002 w 15003"/>
              <a:gd name="T3" fmla="*/ 0 h 1"/>
              <a:gd name="T4" fmla="*/ 0 w 15003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003" h="1">
                <a:moveTo>
                  <a:pt x="0" y="0"/>
                </a:moveTo>
                <a:lnTo>
                  <a:pt x="15002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20485" name="Freeform 5"/>
          <p:cNvSpPr>
            <a:spLocks noChangeArrowheads="1"/>
          </p:cNvSpPr>
          <p:nvPr/>
        </p:nvSpPr>
        <p:spPr bwMode="auto">
          <a:xfrm>
            <a:off x="3578787" y="2052794"/>
            <a:ext cx="4635150" cy="1440"/>
          </a:xfrm>
          <a:custGeom>
            <a:avLst/>
            <a:gdLst>
              <a:gd name="T0" fmla="*/ 0 w 15051"/>
              <a:gd name="T1" fmla="*/ 0 h 1"/>
              <a:gd name="T2" fmla="*/ 15050 w 15051"/>
              <a:gd name="T3" fmla="*/ 0 h 1"/>
              <a:gd name="T4" fmla="*/ 0 w 1505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051" h="1">
                <a:moveTo>
                  <a:pt x="0" y="0"/>
                </a:moveTo>
                <a:lnTo>
                  <a:pt x="15050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20486" name="Freeform 6"/>
          <p:cNvSpPr>
            <a:spLocks noChangeArrowheads="1"/>
          </p:cNvSpPr>
          <p:nvPr/>
        </p:nvSpPr>
        <p:spPr bwMode="auto">
          <a:xfrm>
            <a:off x="3525822" y="2321989"/>
            <a:ext cx="4688117" cy="126680"/>
          </a:xfrm>
          <a:custGeom>
            <a:avLst/>
            <a:gdLst>
              <a:gd name="T0" fmla="*/ 0 w 15051"/>
              <a:gd name="T1" fmla="*/ 0 h 1"/>
              <a:gd name="T2" fmla="*/ 15050 w 15051"/>
              <a:gd name="T3" fmla="*/ 0 h 1"/>
              <a:gd name="T4" fmla="*/ 0 w 1505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051" h="1">
                <a:moveTo>
                  <a:pt x="0" y="0"/>
                </a:moveTo>
                <a:lnTo>
                  <a:pt x="15050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20487" name="Freeform 7"/>
          <p:cNvSpPr>
            <a:spLocks noChangeArrowheads="1"/>
          </p:cNvSpPr>
          <p:nvPr/>
        </p:nvSpPr>
        <p:spPr bwMode="auto">
          <a:xfrm>
            <a:off x="3569279" y="3129574"/>
            <a:ext cx="4584902" cy="1440"/>
          </a:xfrm>
          <a:custGeom>
            <a:avLst/>
            <a:gdLst>
              <a:gd name="T0" fmla="*/ 14887 w 14888"/>
              <a:gd name="T1" fmla="*/ 0 h 1"/>
              <a:gd name="T2" fmla="*/ 0 w 14888"/>
              <a:gd name="T3" fmla="*/ 0 h 1"/>
              <a:gd name="T4" fmla="*/ 14887 w 14888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888" h="1">
                <a:moveTo>
                  <a:pt x="14887" y="0"/>
                </a:moveTo>
                <a:lnTo>
                  <a:pt x="0" y="0"/>
                </a:lnTo>
                <a:lnTo>
                  <a:pt x="14887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20488" name="Freeform 8"/>
          <p:cNvSpPr>
            <a:spLocks noChangeArrowheads="1"/>
          </p:cNvSpPr>
          <p:nvPr/>
        </p:nvSpPr>
        <p:spPr bwMode="auto">
          <a:xfrm>
            <a:off x="3555699" y="3377177"/>
            <a:ext cx="4620212" cy="1440"/>
          </a:xfrm>
          <a:custGeom>
            <a:avLst/>
            <a:gdLst>
              <a:gd name="T0" fmla="*/ 0 w 15003"/>
              <a:gd name="T1" fmla="*/ 0 h 1"/>
              <a:gd name="T2" fmla="*/ 15002 w 15003"/>
              <a:gd name="T3" fmla="*/ 0 h 1"/>
              <a:gd name="T4" fmla="*/ 0 w 15003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003" h="1">
                <a:moveTo>
                  <a:pt x="0" y="0"/>
                </a:moveTo>
                <a:lnTo>
                  <a:pt x="15002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20489" name="Freeform 9"/>
          <p:cNvSpPr>
            <a:spLocks noChangeArrowheads="1"/>
          </p:cNvSpPr>
          <p:nvPr/>
        </p:nvSpPr>
        <p:spPr bwMode="auto">
          <a:xfrm>
            <a:off x="3547551" y="3639174"/>
            <a:ext cx="4635151" cy="1440"/>
          </a:xfrm>
          <a:custGeom>
            <a:avLst/>
            <a:gdLst>
              <a:gd name="T0" fmla="*/ 0 w 15052"/>
              <a:gd name="T1" fmla="*/ 0 h 1"/>
              <a:gd name="T2" fmla="*/ 15051 w 15052"/>
              <a:gd name="T3" fmla="*/ 0 h 1"/>
              <a:gd name="T4" fmla="*/ 0 w 15052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052" h="1">
                <a:moveTo>
                  <a:pt x="0" y="0"/>
                </a:moveTo>
                <a:lnTo>
                  <a:pt x="15051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20490" name="Freeform 10"/>
          <p:cNvSpPr>
            <a:spLocks noChangeArrowheads="1"/>
          </p:cNvSpPr>
          <p:nvPr/>
        </p:nvSpPr>
        <p:spPr bwMode="auto">
          <a:xfrm>
            <a:off x="3547551" y="3909809"/>
            <a:ext cx="4635151" cy="1440"/>
          </a:xfrm>
          <a:custGeom>
            <a:avLst/>
            <a:gdLst>
              <a:gd name="T0" fmla="*/ 0 w 15052"/>
              <a:gd name="T1" fmla="*/ 0 h 1"/>
              <a:gd name="T2" fmla="*/ 15051 w 15052"/>
              <a:gd name="T3" fmla="*/ 0 h 1"/>
              <a:gd name="T4" fmla="*/ 0 w 15052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052" h="1">
                <a:moveTo>
                  <a:pt x="0" y="0"/>
                </a:moveTo>
                <a:lnTo>
                  <a:pt x="15051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20491" name="Freeform 11"/>
          <p:cNvSpPr>
            <a:spLocks noChangeArrowheads="1"/>
          </p:cNvSpPr>
          <p:nvPr/>
        </p:nvSpPr>
        <p:spPr bwMode="auto">
          <a:xfrm>
            <a:off x="3584220" y="4717396"/>
            <a:ext cx="4583543" cy="1439"/>
          </a:xfrm>
          <a:custGeom>
            <a:avLst/>
            <a:gdLst>
              <a:gd name="T0" fmla="*/ 14882 w 14883"/>
              <a:gd name="T1" fmla="*/ 0 h 1"/>
              <a:gd name="T2" fmla="*/ 0 w 14883"/>
              <a:gd name="T3" fmla="*/ 0 h 1"/>
              <a:gd name="T4" fmla="*/ 14882 w 14883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883" h="1">
                <a:moveTo>
                  <a:pt x="14882" y="0"/>
                </a:moveTo>
                <a:lnTo>
                  <a:pt x="0" y="0"/>
                </a:lnTo>
                <a:lnTo>
                  <a:pt x="14882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20492" name="Freeform 12"/>
          <p:cNvSpPr>
            <a:spLocks noChangeArrowheads="1"/>
          </p:cNvSpPr>
          <p:nvPr/>
        </p:nvSpPr>
        <p:spPr bwMode="auto">
          <a:xfrm>
            <a:off x="3525822" y="4966438"/>
            <a:ext cx="4665029" cy="93571"/>
          </a:xfrm>
          <a:custGeom>
            <a:avLst/>
            <a:gdLst>
              <a:gd name="T0" fmla="*/ 0 w 15007"/>
              <a:gd name="T1" fmla="*/ 0 h 1"/>
              <a:gd name="T2" fmla="*/ 15006 w 15007"/>
              <a:gd name="T3" fmla="*/ 0 h 1"/>
              <a:gd name="T4" fmla="*/ 0 w 15007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007" h="1">
                <a:moveTo>
                  <a:pt x="0" y="0"/>
                </a:moveTo>
                <a:lnTo>
                  <a:pt x="15006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20493" name="Freeform 13"/>
          <p:cNvSpPr>
            <a:spLocks noChangeArrowheads="1"/>
          </p:cNvSpPr>
          <p:nvPr/>
        </p:nvSpPr>
        <p:spPr bwMode="auto">
          <a:xfrm>
            <a:off x="3562490" y="5228434"/>
            <a:ext cx="4635150" cy="1440"/>
          </a:xfrm>
          <a:custGeom>
            <a:avLst/>
            <a:gdLst>
              <a:gd name="T0" fmla="*/ 0 w 15051"/>
              <a:gd name="T1" fmla="*/ 0 h 1"/>
              <a:gd name="T2" fmla="*/ 15050 w 15051"/>
              <a:gd name="T3" fmla="*/ 0 h 1"/>
              <a:gd name="T4" fmla="*/ 0 w 1505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051" h="1">
                <a:moveTo>
                  <a:pt x="0" y="0"/>
                </a:moveTo>
                <a:lnTo>
                  <a:pt x="15050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20494" name="Freeform 14"/>
          <p:cNvSpPr>
            <a:spLocks noChangeArrowheads="1"/>
          </p:cNvSpPr>
          <p:nvPr/>
        </p:nvSpPr>
        <p:spPr bwMode="auto">
          <a:xfrm>
            <a:off x="3562490" y="5497630"/>
            <a:ext cx="4635150" cy="1439"/>
          </a:xfrm>
          <a:custGeom>
            <a:avLst/>
            <a:gdLst>
              <a:gd name="T0" fmla="*/ 0 w 15051"/>
              <a:gd name="T1" fmla="*/ 0 h 1"/>
              <a:gd name="T2" fmla="*/ 15050 w 15051"/>
              <a:gd name="T3" fmla="*/ 0 h 1"/>
              <a:gd name="T4" fmla="*/ 0 w 1505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051" h="1">
                <a:moveTo>
                  <a:pt x="0" y="0"/>
                </a:moveTo>
                <a:lnTo>
                  <a:pt x="15050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453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CA659C5F-5139-FC8D-8407-A1458EBB4841}"/>
              </a:ext>
            </a:extLst>
          </p:cNvPr>
          <p:cNvSpPr txBox="1"/>
          <p:nvPr/>
        </p:nvSpPr>
        <p:spPr>
          <a:xfrm>
            <a:off x="1701800" y="1181100"/>
            <a:ext cx="2656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/>
              <a:t>Forebygge allergi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0ADA57-7D45-A84A-96EE-D2950239ECC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1904999"/>
            <a:ext cx="7145784" cy="4279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097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6239" y="1765809"/>
            <a:ext cx="663354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err="1"/>
              <a:t>Unngå</a:t>
            </a:r>
            <a:r>
              <a:rPr lang="en-US" sz="3600"/>
              <a:t> </a:t>
            </a:r>
            <a:r>
              <a:rPr lang="en-US" sz="3600" err="1"/>
              <a:t>allergener</a:t>
            </a:r>
            <a:r>
              <a:rPr lang="en-US" sz="3600"/>
              <a:t> </a:t>
            </a:r>
            <a:r>
              <a:rPr lang="en-US" sz="3600" err="1"/>
              <a:t>er</a:t>
            </a:r>
            <a:r>
              <a:rPr lang="en-US" sz="3600"/>
              <a:t> </a:t>
            </a:r>
            <a:r>
              <a:rPr lang="en-US" sz="3600" err="1"/>
              <a:t>umulig</a:t>
            </a:r>
            <a:r>
              <a:rPr lang="en-US" sz="3600"/>
              <a:t>, </a:t>
            </a:r>
          </a:p>
          <a:p>
            <a:endParaRPr lang="en-US" sz="3600"/>
          </a:p>
          <a:p>
            <a:r>
              <a:rPr lang="en-US" sz="3600"/>
              <a:t>men </a:t>
            </a:r>
            <a:r>
              <a:rPr lang="en-US" sz="3600" err="1"/>
              <a:t>å</a:t>
            </a:r>
            <a:r>
              <a:rPr lang="en-US" sz="3600"/>
              <a:t> time </a:t>
            </a:r>
            <a:r>
              <a:rPr lang="en-US" sz="3600" err="1"/>
              <a:t>introduksjon</a:t>
            </a:r>
            <a:r>
              <a:rPr lang="en-US" sz="3600"/>
              <a:t> </a:t>
            </a:r>
            <a:r>
              <a:rPr lang="en-US" sz="3600" err="1"/>
              <a:t>kan</a:t>
            </a:r>
            <a:r>
              <a:rPr lang="en-US" sz="3600"/>
              <a:t> </a:t>
            </a:r>
            <a:r>
              <a:rPr lang="en-US" sz="3600" err="1"/>
              <a:t>være</a:t>
            </a:r>
            <a:endParaRPr lang="en-US" sz="3600"/>
          </a:p>
          <a:p>
            <a:endParaRPr lang="en-US" sz="3600"/>
          </a:p>
          <a:p>
            <a:r>
              <a:rPr lang="en-US" sz="3600" err="1"/>
              <a:t>av</a:t>
            </a:r>
            <a:r>
              <a:rPr lang="en-US" sz="3600"/>
              <a:t> </a:t>
            </a:r>
            <a:r>
              <a:rPr lang="en-US" sz="3600" err="1"/>
              <a:t>største</a:t>
            </a:r>
            <a:r>
              <a:rPr lang="en-US" sz="3600"/>
              <a:t> </a:t>
            </a:r>
            <a:r>
              <a:rPr lang="en-US" sz="3600" err="1"/>
              <a:t>betydning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0985929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2704" y="666051"/>
            <a:ext cx="5228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err="1"/>
              <a:t>Ved</a:t>
            </a:r>
            <a:r>
              <a:rPr lang="en-US" sz="3200"/>
              <a:t> 3 </a:t>
            </a:r>
            <a:r>
              <a:rPr lang="en-US" sz="3200" err="1"/>
              <a:t>til</a:t>
            </a:r>
            <a:r>
              <a:rPr lang="en-US" sz="3200"/>
              <a:t> 6 </a:t>
            </a:r>
            <a:r>
              <a:rPr lang="en-US" sz="3200" err="1"/>
              <a:t>måneders</a:t>
            </a:r>
            <a:r>
              <a:rPr lang="en-US" sz="3200"/>
              <a:t> alder : </a:t>
            </a:r>
          </a:p>
          <a:p>
            <a:r>
              <a:rPr lang="en-US" sz="3200"/>
              <a:t>The window of opportunity</a:t>
            </a: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900" y="1954536"/>
            <a:ext cx="379730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00" y="3957494"/>
            <a:ext cx="3505200" cy="23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156900" y="5987863"/>
            <a:ext cx="2377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Ref. Prof Lack, EAACI 2018</a:t>
            </a:r>
          </a:p>
        </p:txBody>
      </p:sp>
    </p:spTree>
    <p:extLst>
      <p:ext uri="{BB962C8B-B14F-4D97-AF65-F5344CB8AC3E}">
        <p14:creationId xmlns:p14="http://schemas.microsoft.com/office/powerpoint/2010/main" val="378651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vordan behandle atopisk eksem - Helseleksikon.no">
            <a:extLst>
              <a:ext uri="{FF2B5EF4-FFF2-40B4-BE49-F238E27FC236}">
                <a16:creationId xmlns:a16="http://schemas.microsoft.com/office/drawing/2014/main" id="{D7C6A4BF-3008-0B81-1776-94C7C03FD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6" y="1454991"/>
            <a:ext cx="4779962" cy="368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F753E668-C0C8-756E-7C3B-7CD8F07CA72F}"/>
              </a:ext>
            </a:extLst>
          </p:cNvPr>
          <p:cNvSpPr txBox="1"/>
          <p:nvPr/>
        </p:nvSpPr>
        <p:spPr>
          <a:xfrm>
            <a:off x="7027101" y="1640910"/>
            <a:ext cx="451425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/>
              <a:t>For praktiske formål:</a:t>
            </a:r>
          </a:p>
          <a:p>
            <a:endParaRPr lang="nb-NO" sz="3200"/>
          </a:p>
          <a:p>
            <a:r>
              <a:rPr lang="nb-NO" sz="2800"/>
              <a:t>Eksem er tørr hud som klør</a:t>
            </a:r>
          </a:p>
        </p:txBody>
      </p:sp>
    </p:spTree>
    <p:extLst>
      <p:ext uri="{BB962C8B-B14F-4D97-AF65-F5344CB8AC3E}">
        <p14:creationId xmlns:p14="http://schemas.microsoft.com/office/powerpoint/2010/main" val="2709814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577" y="1634213"/>
            <a:ext cx="2286000" cy="35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348577" y="619583"/>
            <a:ext cx="9494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Fra </a:t>
            </a:r>
            <a:r>
              <a:rPr lang="en-US" sz="3600" err="1"/>
              <a:t>nyfødtalder</a:t>
            </a:r>
            <a:r>
              <a:rPr lang="en-US" sz="3600"/>
              <a:t> – </a:t>
            </a:r>
            <a:r>
              <a:rPr lang="en-US" sz="3600" err="1"/>
              <a:t>holde</a:t>
            </a:r>
            <a:r>
              <a:rPr lang="en-US" sz="3600"/>
              <a:t> </a:t>
            </a:r>
            <a:r>
              <a:rPr lang="en-US" sz="3600" err="1"/>
              <a:t>huden</a:t>
            </a:r>
            <a:r>
              <a:rPr lang="en-US" sz="3600"/>
              <a:t> </a:t>
            </a:r>
            <a:r>
              <a:rPr lang="en-US" sz="3600" err="1"/>
              <a:t>silkemyk</a:t>
            </a:r>
            <a:r>
              <a:rPr lang="en-US" sz="3600"/>
              <a:t> </a:t>
            </a:r>
            <a:r>
              <a:rPr lang="en-US" sz="3600" err="1"/>
              <a:t>hvis</a:t>
            </a:r>
            <a:r>
              <a:rPr lang="en-US" sz="3600"/>
              <a:t> </a:t>
            </a:r>
            <a:r>
              <a:rPr lang="en-US" sz="3600" err="1"/>
              <a:t>mulig</a:t>
            </a:r>
            <a:endParaRPr lang="en-US" sz="360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634213"/>
            <a:ext cx="3771900" cy="21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Olje Bad | Christina-Sol.no">
            <a:extLst>
              <a:ext uri="{FF2B5EF4-FFF2-40B4-BE49-F238E27FC236}">
                <a16:creationId xmlns:a16="http://schemas.microsoft.com/office/drawing/2014/main" id="{E5880317-F951-4032-DA69-9FE4848FF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623" y="1844675"/>
            <a:ext cx="2209800" cy="368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ensitiv hud: Eksperttipsene som hjelper | Costume.no">
            <a:extLst>
              <a:ext uri="{FF2B5EF4-FFF2-40B4-BE49-F238E27FC236}">
                <a16:creationId xmlns:a16="http://schemas.microsoft.com/office/drawing/2014/main" id="{0A56F6CA-5F92-957E-AE88-097D0F67C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5" y="4297058"/>
            <a:ext cx="2974970" cy="185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07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AA63FF8F-4175-AB45-9B98-301CB0BBB27E}"/>
              </a:ext>
            </a:extLst>
          </p:cNvPr>
          <p:cNvSpPr txBox="1"/>
          <p:nvPr/>
        </p:nvSpPr>
        <p:spPr>
          <a:xfrm>
            <a:off x="3440936" y="1993108"/>
            <a:ext cx="5475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200"/>
              <a:t> @barneleg1</a:t>
            </a:r>
          </a:p>
        </p:txBody>
      </p:sp>
      <p:pic>
        <p:nvPicPr>
          <p:cNvPr id="6146" name="Picture 2" descr="Du har fått kreft» | Ove">
            <a:extLst>
              <a:ext uri="{FF2B5EF4-FFF2-40B4-BE49-F238E27FC236}">
                <a16:creationId xmlns:a16="http://schemas.microsoft.com/office/drawing/2014/main" id="{8AEB91CB-D335-9C4D-A9BE-307B2B891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527" y="3864842"/>
            <a:ext cx="1880183" cy="15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79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677" y="895725"/>
            <a:ext cx="5468471" cy="38697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CE9C35AE-ECA9-C42E-CF91-0C79A2590291}"/>
              </a:ext>
            </a:extLst>
          </p:cNvPr>
          <p:cNvSpPr txBox="1"/>
          <p:nvPr/>
        </p:nvSpPr>
        <p:spPr>
          <a:xfrm>
            <a:off x="2781300" y="5740400"/>
            <a:ext cx="656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/>
              <a:t>Tusen takk for oppmerksomheten !</a:t>
            </a:r>
          </a:p>
        </p:txBody>
      </p:sp>
    </p:spTree>
    <p:extLst>
      <p:ext uri="{BB962C8B-B14F-4D97-AF65-F5344CB8AC3E}">
        <p14:creationId xmlns:p14="http://schemas.microsoft.com/office/powerpoint/2010/main" val="1373286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OMPRESJONSBEHANDLING AV VENØSE LEGGSÅR OG STASEDERMATITT - ppt video  online laste ned">
            <a:extLst>
              <a:ext uri="{FF2B5EF4-FFF2-40B4-BE49-F238E27FC236}">
                <a16:creationId xmlns:a16="http://schemas.microsoft.com/office/drawing/2014/main" id="{E2E9BF49-33AC-9DE6-EA16-B35CF686C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2" y="1168001"/>
            <a:ext cx="5548313" cy="416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A74D05B3-DFED-7AE7-81F7-2C42EE18EC85}"/>
              </a:ext>
            </a:extLst>
          </p:cNvPr>
          <p:cNvSpPr txBox="1"/>
          <p:nvPr/>
        </p:nvSpPr>
        <p:spPr>
          <a:xfrm>
            <a:off x="7265096" y="1365337"/>
            <a:ext cx="43454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/>
              <a:t>Svært ofte blir eksem sekundærinfisert </a:t>
            </a:r>
          </a:p>
          <a:p>
            <a:r>
              <a:rPr lang="nb-NO" sz="2800"/>
              <a:t>– </a:t>
            </a:r>
            <a:r>
              <a:rPr lang="nb-NO" sz="2800" err="1"/>
              <a:t>dvs</a:t>
            </a:r>
            <a:r>
              <a:rPr lang="nb-NO" sz="2800"/>
              <a:t> gule stafylokokker blir en del av eksembildet</a:t>
            </a:r>
          </a:p>
        </p:txBody>
      </p:sp>
    </p:spTree>
    <p:extLst>
      <p:ext uri="{BB962C8B-B14F-4D97-AF65-F5344CB8AC3E}">
        <p14:creationId xmlns:p14="http://schemas.microsoft.com/office/powerpoint/2010/main" val="2602425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6035D018-8AE3-7283-8ECE-F46606B77F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547" b="-2"/>
          <a:stretch/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person, Kjøtt, hud, skade&#10;&#10;KI-generert innhold kan være feil.">
            <a:extLst>
              <a:ext uri="{FF2B5EF4-FFF2-40B4-BE49-F238E27FC236}">
                <a16:creationId xmlns:a16="http://schemas.microsoft.com/office/drawing/2014/main" id="{D044A4EF-B3F4-5E40-C1F3-01FD4F581E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547" b="-2"/>
          <a:stretch/>
        </p:blipFill>
        <p:spPr>
          <a:xfrm rot="5400000">
            <a:off x="420539" y="864108"/>
            <a:ext cx="5571066" cy="51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2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24E39410-8875-C73E-904E-FD2CAD87A3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7" r="17560" b="-2"/>
          <a:stretch/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person, Kjøtt, blodåre, skade&#10;&#10;KI-generert innhold kan være feil.">
            <a:extLst>
              <a:ext uri="{FF2B5EF4-FFF2-40B4-BE49-F238E27FC236}">
                <a16:creationId xmlns:a16="http://schemas.microsoft.com/office/drawing/2014/main" id="{5D0C8DDC-12B7-FBD9-216E-6EFD055039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547" b="-2"/>
          <a:stretch/>
        </p:blipFill>
        <p:spPr>
          <a:xfrm rot="5400000">
            <a:off x="420539" y="864108"/>
            <a:ext cx="5571066" cy="51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3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hud, kinn&#10;&#10;KI-generert innhold kan være feil.">
            <a:extLst>
              <a:ext uri="{FF2B5EF4-FFF2-40B4-BE49-F238E27FC236}">
                <a16:creationId xmlns:a16="http://schemas.microsoft.com/office/drawing/2014/main" id="{48C0198B-8CEC-71FB-5C5F-7B52E3904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3" y="910566"/>
            <a:ext cx="5878286" cy="4042062"/>
          </a:xfrm>
          <a:prstGeom prst="rect">
            <a:avLst/>
          </a:prstGeom>
        </p:spPr>
      </p:pic>
      <p:pic>
        <p:nvPicPr>
          <p:cNvPr id="2" name="Bilde 1" descr="Et bilde som inneholder person, hud, kinn, leppe&#10;&#10;KI-generert innhold kan være feil.">
            <a:extLst>
              <a:ext uri="{FF2B5EF4-FFF2-40B4-BE49-F238E27FC236}">
                <a16:creationId xmlns:a16="http://schemas.microsoft.com/office/drawing/2014/main" id="{A8B07029-7426-1859-6B8C-B8A093BA2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690" y="910566"/>
            <a:ext cx="4423207" cy="415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hud, person, nærbilde, Kjøtt&#10;&#10;KI-generert innhold kan være feil.">
            <a:extLst>
              <a:ext uri="{FF2B5EF4-FFF2-40B4-BE49-F238E27FC236}">
                <a16:creationId xmlns:a16="http://schemas.microsoft.com/office/drawing/2014/main" id="{6EA33DC3-B3ED-6701-B3A1-95DD95445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838" y="0"/>
            <a:ext cx="7772400" cy="3203170"/>
          </a:xfrm>
          <a:prstGeom prst="rect">
            <a:avLst/>
          </a:prstGeom>
        </p:spPr>
      </p:pic>
      <p:pic>
        <p:nvPicPr>
          <p:cNvPr id="2" name="Bilde 1" descr="Et bilde som inneholder hud, nærbilde, person, leppe&#10;&#10;KI-generert innhold kan være feil.">
            <a:extLst>
              <a:ext uri="{FF2B5EF4-FFF2-40B4-BE49-F238E27FC236}">
                <a16:creationId xmlns:a16="http://schemas.microsoft.com/office/drawing/2014/main" id="{0D085F31-CF96-D621-7980-175E5B3BC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029" y="3014692"/>
            <a:ext cx="6836227" cy="363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FAC58EEB-DC96-FD80-B408-C43E0F857D78}"/>
              </a:ext>
            </a:extLst>
          </p:cNvPr>
          <p:cNvSpPr txBox="1"/>
          <p:nvPr/>
        </p:nvSpPr>
        <p:spPr>
          <a:xfrm>
            <a:off x="1414464" y="857250"/>
            <a:ext cx="4508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/>
              <a:t>Hvordan ser normal hud ut?</a:t>
            </a:r>
          </a:p>
        </p:txBody>
      </p:sp>
      <p:pic>
        <p:nvPicPr>
          <p:cNvPr id="1026" name="Picture 2" descr="Huden - NHI.no">
            <a:extLst>
              <a:ext uri="{FF2B5EF4-FFF2-40B4-BE49-F238E27FC236}">
                <a16:creationId xmlns:a16="http://schemas.microsoft.com/office/drawing/2014/main" id="{39DC8617-EA65-27BB-954E-A243EAC61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544310"/>
            <a:ext cx="7126288" cy="49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146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7C74205B62CB409B7AE87C4E906FC9" ma:contentTypeVersion="16" ma:contentTypeDescription="Create a new document." ma:contentTypeScope="" ma:versionID="59e0effb5b3bca3d9b584f4ac55ca990">
  <xsd:schema xmlns:xsd="http://www.w3.org/2001/XMLSchema" xmlns:xs="http://www.w3.org/2001/XMLSchema" xmlns:p="http://schemas.microsoft.com/office/2006/metadata/properties" xmlns:ns2="f18015ba-1514-4325-bd63-027f6255a9fe" xmlns:ns3="c3231a4e-4d8f-4305-b4d4-394de9ebc31c" targetNamespace="http://schemas.microsoft.com/office/2006/metadata/properties" ma:root="true" ma:fieldsID="819c1ac3cf3c25be4d1f742feea73e16" ns2:_="" ns3:_="">
    <xsd:import namespace="f18015ba-1514-4325-bd63-027f6255a9fe"/>
    <xsd:import namespace="c3231a4e-4d8f-4305-b4d4-394de9ebc3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8015ba-1514-4325-bd63-027f6255a9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231a4e-4d8f-4305-b4d4-394de9ebc31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b68e5831-fa01-4fb6-91af-fcc3e0eb1d0d}" ma:internalName="TaxCatchAll" ma:showField="CatchAllData" ma:web="c3231a4e-4d8f-4305-b4d4-394de9ebc3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3231a4e-4d8f-4305-b4d4-394de9ebc31c" xsi:nil="true"/>
    <lcf76f155ced4ddcb4097134ff3c332f xmlns="f18015ba-1514-4325-bd63-027f6255a9f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B084B02-F2CA-4F09-9915-1C9AE2E3607F}"/>
</file>

<file path=customXml/itemProps2.xml><?xml version="1.0" encoding="utf-8"?>
<ds:datastoreItem xmlns:ds="http://schemas.openxmlformats.org/officeDocument/2006/customXml" ds:itemID="{5E7467A8-D410-49C2-97CB-B785421371E4}"/>
</file>

<file path=customXml/itemProps3.xml><?xml version="1.0" encoding="utf-8"?>
<ds:datastoreItem xmlns:ds="http://schemas.openxmlformats.org/officeDocument/2006/customXml" ds:itemID="{8948781B-DE56-429A-80F9-E3E36990EF8F}"/>
</file>

<file path=docMetadata/LabelInfo.xml><?xml version="1.0" encoding="utf-8"?>
<clbl:labelList xmlns:clbl="http://schemas.microsoft.com/office/2020/mipLabelMetadata">
  <clbl:label id="{1ada0a2f-b917-4d51-b0d0-d418a10c8b23}" enabled="1" method="Standard" siteId="{12a3af23-a769-4654-847f-958f3d479f4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454</Words>
  <Application>Microsoft Office PowerPoint</Application>
  <PresentationFormat>Widescreen</PresentationFormat>
  <Paragraphs>90</Paragraphs>
  <Slides>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AdvP4C4E74</vt:lpstr>
      <vt:lpstr>AdvPS_UVCL</vt:lpstr>
      <vt:lpstr>AdvPS_UVCLO</vt:lpstr>
      <vt:lpstr>AdvPSSym</vt:lpstr>
      <vt:lpstr>Arial</vt:lpstr>
      <vt:lpstr>Calibri</vt:lpstr>
      <vt:lpstr>Calibri Light</vt:lpstr>
      <vt:lpstr>lato</vt:lpstr>
      <vt:lpstr>Times New Roman</vt:lpstr>
      <vt:lpstr>Office-tema</vt:lpstr>
      <vt:lpstr> Atopisk eksem, diagnose og behandling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Behandling av atopisk eksem</dc:title>
  <dc:creator>Bente Kvenshagen</dc:creator>
  <cp:lastModifiedBy>Guldbrandsen,Saskia,DK-Copenhagen</cp:lastModifiedBy>
  <cp:revision>1</cp:revision>
  <dcterms:created xsi:type="dcterms:W3CDTF">2023-05-30T19:15:04Z</dcterms:created>
  <dcterms:modified xsi:type="dcterms:W3CDTF">2025-05-09T07:48:08Z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0x010100BA7C74205B62CB409B7AE87C4E906FC9</vt:lpwstr>
  </property>
</Properties>
</file>